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571500" cy="514350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4" name="Text 1"/>
          <p:cNvSpPr/>
          <p:nvPr/>
        </p:nvSpPr>
        <p:spPr>
          <a:xfrm>
            <a:off x="1114425" y="1082139"/>
            <a:ext cx="176668" cy="1035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64748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</a:t>
            </a:r>
            <a:endParaRPr lang="en-US" sz="550" dirty="0"/>
          </a:p>
        </p:txBody>
      </p:sp>
      <p:sp>
        <p:nvSpPr>
          <p:cNvPr id="5" name="Text 2"/>
          <p:cNvSpPr/>
          <p:nvPr/>
        </p:nvSpPr>
        <p:spPr>
          <a:xfrm>
            <a:off x="1519693" y="1082139"/>
            <a:ext cx="173096" cy="1035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64748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THC</a:t>
            </a:r>
            <a:endParaRPr lang="en-US" sz="550" dirty="0"/>
          </a:p>
        </p:txBody>
      </p:sp>
      <p:sp>
        <p:nvSpPr>
          <p:cNvPr id="6" name="Text 3"/>
          <p:cNvSpPr/>
          <p:nvPr/>
        </p:nvSpPr>
        <p:spPr>
          <a:xfrm>
            <a:off x="1921390" y="1082139"/>
            <a:ext cx="374126" cy="1035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64748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CBD:THC</a:t>
            </a:r>
            <a:endParaRPr lang="en-US" sz="550" dirty="0"/>
          </a:p>
        </p:txBody>
      </p:sp>
      <p:sp>
        <p:nvSpPr>
          <p:cNvPr id="7" name="Text 4"/>
          <p:cNvSpPr/>
          <p:nvPr/>
        </p:nvSpPr>
        <p:spPr>
          <a:xfrm>
            <a:off x="2524116" y="1082139"/>
            <a:ext cx="569156" cy="1035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64748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INSUFFICIENT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1000125" y="1414323"/>
            <a:ext cx="7572375" cy="128152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2650" b="1" spc="-1" kern="0" dirty="0">
                <a:solidFill>
                  <a:srgbClr val="0F766E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Cannabinoid</a:t>
            </a:r>
            <a:r>
              <a:rPr lang="en-US" sz="2650" b="1" spc="-1" kern="0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
</a:t>
            </a:r>
            <a:r>
              <a:rPr lang="en-US" sz="2650" b="1" spc="-1" kern="0" dirty="0">
                <a:solidFill>
                  <a:srgbClr val="0F766E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Therapeutics</a:t>
            </a:r>
            <a:r>
              <a:rPr lang="en-US" sz="2650" b="1" spc="-1" kern="0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
</a:t>
            </a:r>
            <a:r>
              <a:rPr lang="en-US" sz="2650" b="1" spc="-1" kern="0" dirty="0">
                <a:solidFill>
                  <a:srgbClr val="0F766E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Clinical Evidence Reference</a:t>
            </a:r>
            <a:endParaRPr lang="en-US" sz="2650" dirty="0"/>
          </a:p>
        </p:txBody>
      </p:sp>
      <p:sp>
        <p:nvSpPr>
          <p:cNvPr id="9" name="Text 6"/>
          <p:cNvSpPr/>
          <p:nvPr/>
        </p:nvSpPr>
        <p:spPr>
          <a:xfrm>
            <a:off x="1000125" y="2810145"/>
            <a:ext cx="5000625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Non-promotional evidence matrix for UK prescribers mapping 18 indications across 5 evidence levels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1000125" y="3524520"/>
            <a:ext cx="807467" cy="198239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1" name="Text 8"/>
          <p:cNvSpPr/>
          <p:nvPr/>
        </p:nvSpPr>
        <p:spPr>
          <a:xfrm>
            <a:off x="1000125" y="3524520"/>
            <a:ext cx="807467" cy="198239"/>
          </a:xfrm>
          <a:prstGeom prst="rect">
            <a:avLst/>
          </a:prstGeom>
          <a:noFill/>
          <a:ln/>
        </p:spPr>
        <p:txBody>
          <a:bodyPr wrap="none" lIns="119126" tIns="51054" rIns="119126" bIns="51054" rtlCol="0" anchor="t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64748B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VERSION 1.0</a:t>
            </a:r>
            <a:endParaRPr lang="en-US" sz="600" dirty="0"/>
          </a:p>
        </p:txBody>
      </p:sp>
      <p:sp>
        <p:nvSpPr>
          <p:cNvPr id="12" name="Shape 9"/>
          <p:cNvSpPr/>
          <p:nvPr/>
        </p:nvSpPr>
        <p:spPr>
          <a:xfrm>
            <a:off x="1979042" y="3524520"/>
            <a:ext cx="917916" cy="198239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3" name="Text 10"/>
          <p:cNvSpPr/>
          <p:nvPr/>
        </p:nvSpPr>
        <p:spPr>
          <a:xfrm>
            <a:off x="1979042" y="3524520"/>
            <a:ext cx="917916" cy="198239"/>
          </a:xfrm>
          <a:prstGeom prst="rect">
            <a:avLst/>
          </a:prstGeom>
          <a:noFill/>
          <a:ln/>
        </p:spPr>
        <p:txBody>
          <a:bodyPr wrap="none" lIns="119126" tIns="51054" rIns="119126" bIns="51054" rtlCol="0" anchor="t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64748B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WORKING DRAFT</a:t>
            </a:r>
            <a:endParaRPr lang="en-US" sz="600" dirty="0"/>
          </a:p>
        </p:txBody>
      </p:sp>
      <p:sp>
        <p:nvSpPr>
          <p:cNvPr id="14" name="Shape 11"/>
          <p:cNvSpPr/>
          <p:nvPr/>
        </p:nvSpPr>
        <p:spPr>
          <a:xfrm>
            <a:off x="3068408" y="3524520"/>
            <a:ext cx="917916" cy="198239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5" name="Text 12"/>
          <p:cNvSpPr/>
          <p:nvPr/>
        </p:nvSpPr>
        <p:spPr>
          <a:xfrm>
            <a:off x="3068408" y="3524520"/>
            <a:ext cx="917916" cy="198239"/>
          </a:xfrm>
          <a:prstGeom prst="rect">
            <a:avLst/>
          </a:prstGeom>
          <a:noFill/>
          <a:ln/>
        </p:spPr>
        <p:txBody>
          <a:bodyPr wrap="none" lIns="119126" tIns="51054" rIns="119126" bIns="51054" rtlCol="0" anchor="t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64748B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27 REFERENCES</a:t>
            </a:r>
            <a:endParaRPr lang="en-US" sz="600" dirty="0"/>
          </a:p>
        </p:txBody>
      </p:sp>
      <p:sp>
        <p:nvSpPr>
          <p:cNvPr id="16" name="Text 13"/>
          <p:cNvSpPr/>
          <p:nvPr/>
        </p:nvSpPr>
        <p:spPr>
          <a:xfrm>
            <a:off x="1000125" y="3929928"/>
            <a:ext cx="4286250" cy="2743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600" dirty="0">
                <a:solidFill>
                  <a:srgbClr val="94A3B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References and regulatory positions require independent verification before external clinical, regulatory, or promotional use. This document does not constitute medical advice.</a:t>
            </a:r>
            <a:endParaRPr lang="en-US" sz="600" dirty="0"/>
          </a:p>
        </p:txBody>
      </p:sp>
      <p:sp>
        <p:nvSpPr>
          <p:cNvPr id="17" name="Shape 14"/>
          <p:cNvSpPr/>
          <p:nvPr/>
        </p:nvSpPr>
        <p:spPr>
          <a:xfrm>
            <a:off x="571500" y="4857750"/>
            <a:ext cx="8572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18" name="Shape 15"/>
          <p:cNvSpPr/>
          <p:nvPr/>
        </p:nvSpPr>
        <p:spPr>
          <a:xfrm>
            <a:off x="571500" y="4857750"/>
            <a:ext cx="85725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9" name="Text 16"/>
          <p:cNvSpPr/>
          <p:nvPr/>
        </p:nvSpPr>
        <p:spPr>
          <a:xfrm>
            <a:off x="1000125" y="4954191"/>
            <a:ext cx="3621184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 | For prescriber reference only</a:t>
            </a:r>
            <a:endParaRPr lang="en-US" sz="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42900"/>
            <a:ext cx="811530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09 / EMERGING &amp; PRECLINICAL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26852"/>
            <a:ext cx="81153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Parkinson's, autism, insomnia, and TBI represent early-stage CBD signals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14350" y="819745"/>
            <a:ext cx="8115300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All four indications are CBD-dominant; THC has no evidence base in any of these areas</a:t>
            </a:r>
            <a:endParaRPr lang="en-US" sz="750" dirty="0"/>
          </a:p>
        </p:txBody>
      </p:sp>
      <p:sp>
        <p:nvSpPr>
          <p:cNvPr id="6" name="Text 3"/>
          <p:cNvSpPr/>
          <p:nvPr/>
        </p:nvSpPr>
        <p:spPr>
          <a:xfrm>
            <a:off x="714375" y="1321594"/>
            <a:ext cx="153591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0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4</a:t>
            </a:r>
            <a:endParaRPr lang="en-US" sz="1900" dirty="0"/>
          </a:p>
        </p:txBody>
      </p:sp>
      <p:sp>
        <p:nvSpPr>
          <p:cNvPr id="7" name="Text 4"/>
          <p:cNvSpPr/>
          <p:nvPr/>
        </p:nvSpPr>
        <p:spPr>
          <a:xfrm>
            <a:off x="982266" y="1321594"/>
            <a:ext cx="3382566" cy="15786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Parkinson's Disease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982266" y="1508029"/>
            <a:ext cx="3382566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B45309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EMERGING</a:t>
            </a:r>
            <a:endParaRPr lang="en-US" sz="500" dirty="0"/>
          </a:p>
        </p:txBody>
      </p:sp>
      <p:sp>
        <p:nvSpPr>
          <p:cNvPr id="9" name="Shape 6"/>
          <p:cNvSpPr/>
          <p:nvPr/>
        </p:nvSpPr>
        <p:spPr>
          <a:xfrm>
            <a:off x="714375" y="1706268"/>
            <a:ext cx="848265" cy="132159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10" name="Text 7"/>
          <p:cNvSpPr/>
          <p:nvPr/>
        </p:nvSpPr>
        <p:spPr>
          <a:xfrm>
            <a:off x="714375" y="1706268"/>
            <a:ext cx="848265" cy="132159"/>
          </a:xfrm>
          <a:prstGeom prst="rect">
            <a:avLst/>
          </a:prstGeom>
          <a:noFill/>
          <a:ln/>
        </p:spPr>
        <p:txBody>
          <a:bodyPr wrap="none" lIns="85090" tIns="17018" rIns="85090" bIns="17018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 (weak signal)</a:t>
            </a:r>
            <a:endParaRPr lang="en-US" sz="550" dirty="0"/>
          </a:p>
        </p:txBody>
      </p:sp>
      <p:sp>
        <p:nvSpPr>
          <p:cNvPr id="11" name="Text 8"/>
          <p:cNvSpPr/>
          <p:nvPr/>
        </p:nvSpPr>
        <p:spPr>
          <a:xfrm>
            <a:off x="714375" y="1909865"/>
            <a:ext cx="3650456" cy="2971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Small RCTs (Chagas 2014; Peball 2020 in REM sleep behaviour disorder) suggest CBD may help non-motor symptoms. Motor evidence is weaker.</a:t>
            </a:r>
            <a:endParaRPr lang="en-US" sz="650" dirty="0"/>
          </a:p>
        </p:txBody>
      </p:sp>
      <p:sp>
        <p:nvSpPr>
          <p:cNvPr id="12" name="Text 9"/>
          <p:cNvSpPr/>
          <p:nvPr/>
        </p:nvSpPr>
        <p:spPr>
          <a:xfrm>
            <a:off x="714375" y="2264150"/>
            <a:ext cx="3650456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15</a:t>
            </a:r>
            <a:endParaRPr lang="en-US" sz="500" dirty="0"/>
          </a:p>
        </p:txBody>
      </p:sp>
      <p:sp>
        <p:nvSpPr>
          <p:cNvPr id="13" name="Text 10"/>
          <p:cNvSpPr/>
          <p:nvPr/>
        </p:nvSpPr>
        <p:spPr>
          <a:xfrm>
            <a:off x="4772025" y="1321594"/>
            <a:ext cx="153591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0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4</a:t>
            </a:r>
            <a:endParaRPr lang="en-US" sz="1900" dirty="0"/>
          </a:p>
        </p:txBody>
      </p:sp>
      <p:sp>
        <p:nvSpPr>
          <p:cNvPr id="14" name="Text 11"/>
          <p:cNvSpPr/>
          <p:nvPr/>
        </p:nvSpPr>
        <p:spPr>
          <a:xfrm>
            <a:off x="5039916" y="1321594"/>
            <a:ext cx="3389709" cy="15786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Autism (Irritability, Behaviour)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5039916" y="1508029"/>
            <a:ext cx="3389709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B45309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EMERGING</a:t>
            </a:r>
            <a:endParaRPr lang="en-US" sz="500" dirty="0"/>
          </a:p>
        </p:txBody>
      </p:sp>
      <p:sp>
        <p:nvSpPr>
          <p:cNvPr id="16" name="Shape 13"/>
          <p:cNvSpPr/>
          <p:nvPr/>
        </p:nvSpPr>
        <p:spPr>
          <a:xfrm>
            <a:off x="4772025" y="1706268"/>
            <a:ext cx="748671" cy="132159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17" name="Text 14"/>
          <p:cNvSpPr/>
          <p:nvPr/>
        </p:nvSpPr>
        <p:spPr>
          <a:xfrm>
            <a:off x="4772025" y="1706268"/>
            <a:ext cx="748671" cy="132159"/>
          </a:xfrm>
          <a:prstGeom prst="rect">
            <a:avLst/>
          </a:prstGeom>
          <a:noFill/>
          <a:ln/>
        </p:spPr>
        <p:txBody>
          <a:bodyPr wrap="none" lIns="85090" tIns="17018" rIns="85090" bIns="17018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CBD-rich (20:1)</a:t>
            </a:r>
            <a:endParaRPr lang="en-US" sz="550" dirty="0"/>
          </a:p>
        </p:txBody>
      </p:sp>
      <p:sp>
        <p:nvSpPr>
          <p:cNvPr id="18" name="Text 15"/>
          <p:cNvSpPr/>
          <p:nvPr/>
        </p:nvSpPr>
        <p:spPr>
          <a:xfrm>
            <a:off x="4772025" y="1909865"/>
            <a:ext cx="3657600" cy="2971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Aran 2019 RCT of CBD-rich extract (CBD:THC 20:1) in children with severe autism showed modest improvements in disruptive behaviour and anxiety.</a:t>
            </a:r>
            <a:endParaRPr lang="en-US" sz="650" dirty="0"/>
          </a:p>
        </p:txBody>
      </p:sp>
      <p:sp>
        <p:nvSpPr>
          <p:cNvPr id="19" name="Text 16"/>
          <p:cNvSpPr/>
          <p:nvPr/>
        </p:nvSpPr>
        <p:spPr>
          <a:xfrm>
            <a:off x="4772025" y="2264150"/>
            <a:ext cx="3657600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15</a:t>
            </a:r>
            <a:endParaRPr lang="en-US" sz="500" dirty="0"/>
          </a:p>
        </p:txBody>
      </p:sp>
      <p:sp>
        <p:nvSpPr>
          <p:cNvPr id="20" name="Text 17"/>
          <p:cNvSpPr/>
          <p:nvPr/>
        </p:nvSpPr>
        <p:spPr>
          <a:xfrm>
            <a:off x="714375" y="2680274"/>
            <a:ext cx="153591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0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4</a:t>
            </a:r>
            <a:endParaRPr lang="en-US" sz="1900" dirty="0"/>
          </a:p>
        </p:txBody>
      </p:sp>
      <p:sp>
        <p:nvSpPr>
          <p:cNvPr id="21" name="Text 18"/>
          <p:cNvSpPr/>
          <p:nvPr/>
        </p:nvSpPr>
        <p:spPr>
          <a:xfrm>
            <a:off x="982266" y="2680274"/>
            <a:ext cx="3382566" cy="15786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Insomnia Disorder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982266" y="2866709"/>
            <a:ext cx="3382566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B45309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EMERGING</a:t>
            </a:r>
            <a:endParaRPr lang="en-US" sz="500" dirty="0"/>
          </a:p>
        </p:txBody>
      </p:sp>
      <p:sp>
        <p:nvSpPr>
          <p:cNvPr id="23" name="Shape 20"/>
          <p:cNvSpPr/>
          <p:nvPr/>
        </p:nvSpPr>
        <p:spPr>
          <a:xfrm>
            <a:off x="714375" y="3064948"/>
            <a:ext cx="763181" cy="132159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24" name="Text 21"/>
          <p:cNvSpPr/>
          <p:nvPr/>
        </p:nvSpPr>
        <p:spPr>
          <a:xfrm>
            <a:off x="714375" y="3064948"/>
            <a:ext cx="763181" cy="132159"/>
          </a:xfrm>
          <a:prstGeom prst="rect">
            <a:avLst/>
          </a:prstGeom>
          <a:noFill/>
          <a:ln/>
        </p:spPr>
        <p:txBody>
          <a:bodyPr wrap="none" lIns="85090" tIns="17018" rIns="85090" bIns="17018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 (emerging)</a:t>
            </a:r>
            <a:endParaRPr lang="en-US" sz="550" dirty="0"/>
          </a:p>
        </p:txBody>
      </p:sp>
      <p:sp>
        <p:nvSpPr>
          <p:cNvPr id="25" name="Text 22"/>
          <p:cNvSpPr/>
          <p:nvPr/>
        </p:nvSpPr>
        <p:spPr>
          <a:xfrm>
            <a:off x="714375" y="3268545"/>
            <a:ext cx="3650456" cy="4457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Narayan 2024 pilot RCT (150 mg nightly CBD) provides initial controlled data. THC reduces sleep latency acutely but disrupts architecture and shows tolerance. CBD preferred.</a:t>
            </a:r>
            <a:endParaRPr lang="en-US" sz="650" dirty="0"/>
          </a:p>
        </p:txBody>
      </p:sp>
      <p:sp>
        <p:nvSpPr>
          <p:cNvPr id="26" name="Text 23"/>
          <p:cNvSpPr/>
          <p:nvPr/>
        </p:nvSpPr>
        <p:spPr>
          <a:xfrm>
            <a:off x="714375" y="3771398"/>
            <a:ext cx="3650456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26</a:t>
            </a:r>
            <a:endParaRPr lang="en-US" sz="500" dirty="0"/>
          </a:p>
        </p:txBody>
      </p:sp>
      <p:sp>
        <p:nvSpPr>
          <p:cNvPr id="27" name="Text 24"/>
          <p:cNvSpPr/>
          <p:nvPr/>
        </p:nvSpPr>
        <p:spPr>
          <a:xfrm>
            <a:off x="4772025" y="2680274"/>
            <a:ext cx="153591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00" dirty="0">
                <a:solidFill>
                  <a:srgbClr val="64748B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5</a:t>
            </a:r>
            <a:endParaRPr lang="en-US" sz="1900" dirty="0"/>
          </a:p>
        </p:txBody>
      </p:sp>
      <p:sp>
        <p:nvSpPr>
          <p:cNvPr id="28" name="Text 25"/>
          <p:cNvSpPr/>
          <p:nvPr/>
        </p:nvSpPr>
        <p:spPr>
          <a:xfrm>
            <a:off x="5039916" y="2680274"/>
            <a:ext cx="3389709" cy="15786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Traumatic Brain Injury / TBI Sequelae</a:t>
            </a:r>
            <a:endParaRPr lang="en-US" sz="850" dirty="0"/>
          </a:p>
        </p:txBody>
      </p:sp>
      <p:sp>
        <p:nvSpPr>
          <p:cNvPr id="29" name="Text 26"/>
          <p:cNvSpPr/>
          <p:nvPr/>
        </p:nvSpPr>
        <p:spPr>
          <a:xfrm>
            <a:off x="5039916" y="2866709"/>
            <a:ext cx="3389709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64748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PRECLINICAL</a:t>
            </a:r>
            <a:endParaRPr lang="en-US" sz="500" dirty="0"/>
          </a:p>
        </p:txBody>
      </p:sp>
      <p:sp>
        <p:nvSpPr>
          <p:cNvPr id="30" name="Shape 27"/>
          <p:cNvSpPr/>
          <p:nvPr/>
        </p:nvSpPr>
        <p:spPr>
          <a:xfrm>
            <a:off x="4772025" y="3064948"/>
            <a:ext cx="977773" cy="132159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31" name="Text 28"/>
          <p:cNvSpPr/>
          <p:nvPr/>
        </p:nvSpPr>
        <p:spPr>
          <a:xfrm>
            <a:off x="4772025" y="3064948"/>
            <a:ext cx="977773" cy="132159"/>
          </a:xfrm>
          <a:prstGeom prst="rect">
            <a:avLst/>
          </a:prstGeom>
          <a:noFill/>
          <a:ln/>
        </p:spPr>
        <p:txBody>
          <a:bodyPr wrap="none" lIns="85090" tIns="17018" rIns="85090" bIns="17018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 (investigational)</a:t>
            </a:r>
            <a:endParaRPr lang="en-US" sz="550" dirty="0"/>
          </a:p>
        </p:txBody>
      </p:sp>
      <p:sp>
        <p:nvSpPr>
          <p:cNvPr id="32" name="Text 29"/>
          <p:cNvSpPr/>
          <p:nvPr/>
        </p:nvSpPr>
        <p:spPr>
          <a:xfrm>
            <a:off x="4772025" y="3268545"/>
            <a:ext cx="3657600" cy="2971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Aychman 2023 review supports CBD neuroprotective rationale based on anti-inflammatory and antioxidant mechanisms. No human efficacy data established.</a:t>
            </a:r>
            <a:endParaRPr lang="en-US" sz="650" dirty="0"/>
          </a:p>
        </p:txBody>
      </p:sp>
      <p:sp>
        <p:nvSpPr>
          <p:cNvPr id="33" name="Text 30"/>
          <p:cNvSpPr/>
          <p:nvPr/>
        </p:nvSpPr>
        <p:spPr>
          <a:xfrm>
            <a:off x="4772025" y="3622830"/>
            <a:ext cx="3657600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27</a:t>
            </a:r>
            <a:endParaRPr lang="en-US" sz="500" dirty="0"/>
          </a:p>
        </p:txBody>
      </p:sp>
      <p:sp>
        <p:nvSpPr>
          <p:cNvPr id="34" name="Shape 31"/>
          <p:cNvSpPr/>
          <p:nvPr/>
        </p:nvSpPr>
        <p:spPr>
          <a:xfrm>
            <a:off x="514350" y="4151802"/>
            <a:ext cx="8115300" cy="3714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35" name="Shape 32"/>
          <p:cNvSpPr/>
          <p:nvPr/>
        </p:nvSpPr>
        <p:spPr>
          <a:xfrm>
            <a:off x="514350" y="4151802"/>
            <a:ext cx="8115300" cy="7144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6" name="Text 33"/>
          <p:cNvSpPr/>
          <p:nvPr/>
        </p:nvSpPr>
        <p:spPr>
          <a:xfrm>
            <a:off x="657225" y="4237527"/>
            <a:ext cx="7972425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All four indications are CBD-dominant.</a:t>
            </a:r>
            <a:r>
              <a:rPr lang="en-US" sz="6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THC has no evidence base and is generally unsuitable due to psychiatric risk profiles in these patient populations. Specialist supervision </a:t>
            </a:r>
            <a:r>
              <a:rPr lang="en-US" sz="6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essential for any Specials prescribing.</a:t>
            </a:r>
            <a:endParaRPr lang="en-US" sz="650" dirty="0"/>
          </a:p>
        </p:txBody>
      </p:sp>
      <p:sp>
        <p:nvSpPr>
          <p:cNvPr id="37" name="Shape 34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38" name="Shape 35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9" name="Text 36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40" name="Text 37"/>
          <p:cNvSpPr/>
          <p:nvPr/>
        </p:nvSpPr>
        <p:spPr>
          <a:xfrm>
            <a:off x="8427839" y="4968478"/>
            <a:ext cx="201811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10 / 15</a:t>
            </a:r>
            <a:endParaRPr lang="en-US" sz="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42900"/>
            <a:ext cx="811530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10 / REGULATORY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26852"/>
            <a:ext cx="81153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UK cannabinoid prescribing spans three distinct regulatory categories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14350" y="819745"/>
            <a:ext cx="8115300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Prescribers must explicitly identify the applicable pathway before prescribing</a:t>
            </a:r>
            <a:endParaRPr lang="en-US" sz="750" dirty="0"/>
          </a:p>
        </p:txBody>
      </p:sp>
      <p:sp>
        <p:nvSpPr>
          <p:cNvPr id="6" name="Text 3"/>
          <p:cNvSpPr/>
          <p:nvPr/>
        </p:nvSpPr>
        <p:spPr>
          <a:xfrm>
            <a:off x="514350" y="1378744"/>
            <a:ext cx="2552691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94A3B8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PATHWAY A</a:t>
            </a:r>
            <a:endParaRPr lang="en-US" sz="550" dirty="0"/>
          </a:p>
        </p:txBody>
      </p:sp>
      <p:sp>
        <p:nvSpPr>
          <p:cNvPr id="7" name="Text 4"/>
          <p:cNvSpPr/>
          <p:nvPr/>
        </p:nvSpPr>
        <p:spPr>
          <a:xfrm>
            <a:off x="514350" y="1553766"/>
            <a:ext cx="2552691" cy="1764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95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Licensed Medicines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514350" y="1830223"/>
            <a:ext cx="507206" cy="160734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9" name="Text 6"/>
          <p:cNvSpPr/>
          <p:nvPr/>
        </p:nvSpPr>
        <p:spPr>
          <a:xfrm>
            <a:off x="514350" y="1830223"/>
            <a:ext cx="507206" cy="160734"/>
          </a:xfrm>
          <a:prstGeom prst="rect">
            <a:avLst/>
          </a:prstGeom>
          <a:noFill/>
          <a:ln/>
        </p:spPr>
        <p:txBody>
          <a:bodyPr wrap="none" lIns="85090" tIns="34036" rIns="85090" bIns="34036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Epidyolex</a:t>
            </a:r>
            <a:endParaRPr lang="en-US" sz="550" dirty="0"/>
          </a:p>
        </p:txBody>
      </p:sp>
      <p:sp>
        <p:nvSpPr>
          <p:cNvPr id="10" name="Shape 7"/>
          <p:cNvSpPr/>
          <p:nvPr/>
        </p:nvSpPr>
        <p:spPr>
          <a:xfrm>
            <a:off x="1064419" y="1830223"/>
            <a:ext cx="417909" cy="160734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11" name="Text 8"/>
          <p:cNvSpPr/>
          <p:nvPr/>
        </p:nvSpPr>
        <p:spPr>
          <a:xfrm>
            <a:off x="1064419" y="1830223"/>
            <a:ext cx="417909" cy="160734"/>
          </a:xfrm>
          <a:prstGeom prst="rect">
            <a:avLst/>
          </a:prstGeom>
          <a:noFill/>
          <a:ln/>
        </p:spPr>
        <p:txBody>
          <a:bodyPr wrap="none" lIns="85090" tIns="34036" rIns="85090" bIns="34036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4338CA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Sativex</a:t>
            </a:r>
            <a:endParaRPr lang="en-US" sz="550" dirty="0"/>
          </a:p>
        </p:txBody>
      </p:sp>
      <p:sp>
        <p:nvSpPr>
          <p:cNvPr id="12" name="Shape 9"/>
          <p:cNvSpPr/>
          <p:nvPr/>
        </p:nvSpPr>
        <p:spPr>
          <a:xfrm>
            <a:off x="1525191" y="1830223"/>
            <a:ext cx="485775" cy="160734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3" name="Text 10"/>
          <p:cNvSpPr/>
          <p:nvPr/>
        </p:nvSpPr>
        <p:spPr>
          <a:xfrm>
            <a:off x="1525191" y="1830223"/>
            <a:ext cx="485775" cy="160734"/>
          </a:xfrm>
          <a:prstGeom prst="rect">
            <a:avLst/>
          </a:prstGeom>
          <a:noFill/>
          <a:ln/>
        </p:spPr>
        <p:txBody>
          <a:bodyPr wrap="none" lIns="85090" tIns="34036" rIns="85090" bIns="34036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B45309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Cesamet</a:t>
            </a:r>
            <a:endParaRPr lang="en-US" sz="550" dirty="0"/>
          </a:p>
        </p:txBody>
      </p:sp>
      <p:sp>
        <p:nvSpPr>
          <p:cNvPr id="14" name="Text 11"/>
          <p:cNvSpPr/>
          <p:nvPr/>
        </p:nvSpPr>
        <p:spPr>
          <a:xfrm>
            <a:off x="514350" y="2105258"/>
            <a:ext cx="2552691" cy="61291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Full UK marketing authorisation. Standard prescribing and dispensing pathways apply. These are the only three cannabinoid-based medicines with licensed indications in the UK.</a:t>
            </a:r>
            <a:endParaRPr lang="en-US" sz="650" dirty="0"/>
          </a:p>
        </p:txBody>
      </p:sp>
      <p:sp>
        <p:nvSpPr>
          <p:cNvPr id="15" name="Text 12"/>
          <p:cNvSpPr/>
          <p:nvPr/>
        </p:nvSpPr>
        <p:spPr>
          <a:xfrm>
            <a:off x="514350" y="2832469"/>
            <a:ext cx="2552691" cy="491440"/>
          </a:xfrm>
          <a:prstGeom prst="rect">
            <a:avLst/>
          </a:prstGeom>
          <a:noFill/>
          <a:ln/>
        </p:spPr>
        <p:txBody>
          <a:bodyPr wrap="square" lIns="0" tIns="102108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334155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Prescribing: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Any registered medical practitioner may prescribe 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within the licensed indication. Off-label use requires specialist 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justification.</a:t>
            </a:r>
            <a:endParaRPr lang="en-US" sz="600" dirty="0"/>
          </a:p>
        </p:txBody>
      </p:sp>
      <p:sp>
        <p:nvSpPr>
          <p:cNvPr id="16" name="Text 13"/>
          <p:cNvSpPr/>
          <p:nvPr/>
        </p:nvSpPr>
        <p:spPr>
          <a:xfrm>
            <a:off x="3295641" y="1378744"/>
            <a:ext cx="2552691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94A3B8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PATHWAY B</a:t>
            </a:r>
            <a:endParaRPr lang="en-US" sz="550" dirty="0"/>
          </a:p>
        </p:txBody>
      </p:sp>
      <p:sp>
        <p:nvSpPr>
          <p:cNvPr id="17" name="Text 14"/>
          <p:cNvSpPr/>
          <p:nvPr/>
        </p:nvSpPr>
        <p:spPr>
          <a:xfrm>
            <a:off x="3295641" y="1553766"/>
            <a:ext cx="2552691" cy="1764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95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CBPM (Schedule 2)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295641" y="1830223"/>
            <a:ext cx="1559123" cy="16073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9" name="Text 16"/>
          <p:cNvSpPr/>
          <p:nvPr/>
        </p:nvSpPr>
        <p:spPr>
          <a:xfrm>
            <a:off x="3295641" y="1830223"/>
            <a:ext cx="1559123" cy="160734"/>
          </a:xfrm>
          <a:prstGeom prst="rect">
            <a:avLst/>
          </a:prstGeom>
          <a:noFill/>
          <a:ln/>
        </p:spPr>
        <p:txBody>
          <a:bodyPr wrap="square" lIns="85090" tIns="34036" rIns="85090" bIns="34036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334155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THC-containing unlicensed products</a:t>
            </a:r>
            <a:endParaRPr lang="en-US" sz="550" dirty="0"/>
          </a:p>
        </p:txBody>
      </p:sp>
      <p:sp>
        <p:nvSpPr>
          <p:cNvPr id="20" name="Text 17"/>
          <p:cNvSpPr/>
          <p:nvPr/>
        </p:nvSpPr>
        <p:spPr>
          <a:xfrm>
            <a:off x="3295641" y="2105258"/>
            <a:ext cx="2552691" cy="4596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Cannabis-based products for medicinal use under Misuse of Drugs Regulations 2018. Any product containing THC above trace levels that is unlicensed falls into this category.</a:t>
            </a:r>
            <a:endParaRPr lang="en-US" sz="650" dirty="0"/>
          </a:p>
        </p:txBody>
      </p:sp>
      <p:sp>
        <p:nvSpPr>
          <p:cNvPr id="21" name="Text 18"/>
          <p:cNvSpPr/>
          <p:nvPr/>
        </p:nvSpPr>
        <p:spPr>
          <a:xfrm>
            <a:off x="3295641" y="2679241"/>
            <a:ext cx="2552691" cy="624297"/>
          </a:xfrm>
          <a:prstGeom prst="rect">
            <a:avLst/>
          </a:prstGeom>
          <a:noFill/>
          <a:ln/>
        </p:spPr>
        <p:txBody>
          <a:bodyPr wrap="square" lIns="0" tIns="102108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334155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Prescribing: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Restricted to specialists on the GMC Specialist 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Register. Prescribers should document treatment details, 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clinical outcomes, and adverse events, and use local or national 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registers where available.</a:t>
            </a:r>
            <a:endParaRPr lang="en-US" sz="600" dirty="0"/>
          </a:p>
        </p:txBody>
      </p:sp>
      <p:sp>
        <p:nvSpPr>
          <p:cNvPr id="22" name="Text 19"/>
          <p:cNvSpPr/>
          <p:nvPr/>
        </p:nvSpPr>
        <p:spPr>
          <a:xfrm>
            <a:off x="6076931" y="1378744"/>
            <a:ext cx="2552691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94A3B8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PATHWAY C</a:t>
            </a:r>
            <a:endParaRPr lang="en-US" sz="550" dirty="0"/>
          </a:p>
        </p:txBody>
      </p:sp>
      <p:sp>
        <p:nvSpPr>
          <p:cNvPr id="23" name="Text 20"/>
          <p:cNvSpPr/>
          <p:nvPr/>
        </p:nvSpPr>
        <p:spPr>
          <a:xfrm>
            <a:off x="6076931" y="1553766"/>
            <a:ext cx="2552691" cy="1764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95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Pure CBD Specials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6076931" y="1830223"/>
            <a:ext cx="1766292" cy="16073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5" name="Text 22"/>
          <p:cNvSpPr/>
          <p:nvPr/>
        </p:nvSpPr>
        <p:spPr>
          <a:xfrm>
            <a:off x="6076931" y="1830223"/>
            <a:ext cx="1766292" cy="160734"/>
          </a:xfrm>
          <a:prstGeom prst="rect">
            <a:avLst/>
          </a:prstGeom>
          <a:noFill/>
          <a:ln/>
        </p:spPr>
        <p:txBody>
          <a:bodyPr wrap="square" lIns="85090" tIns="34036" rIns="85090" bIns="34036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334155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Pharmaceutical-grade CBD, negligible THC</a:t>
            </a:r>
            <a:endParaRPr lang="en-US" sz="550" dirty="0"/>
          </a:p>
        </p:txBody>
      </p:sp>
      <p:sp>
        <p:nvSpPr>
          <p:cNvPr id="26" name="Text 23"/>
          <p:cNvSpPr/>
          <p:nvPr/>
        </p:nvSpPr>
        <p:spPr>
          <a:xfrm>
            <a:off x="6076931" y="2105258"/>
            <a:ext cx="2552691" cy="76613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Pure CBD-only medicinal products with negligible THC may fall outside the CBPM controlled-drug framework. However, if supplied for a therapeutic indication, they remain medicines under the applicable MHRA licensed or unlicensed/Specials framework.</a:t>
            </a:r>
            <a:endParaRPr lang="en-US" sz="650" dirty="0"/>
          </a:p>
        </p:txBody>
      </p:sp>
      <p:sp>
        <p:nvSpPr>
          <p:cNvPr id="27" name="Text 24"/>
          <p:cNvSpPr/>
          <p:nvPr/>
        </p:nvSpPr>
        <p:spPr>
          <a:xfrm>
            <a:off x="6076931" y="2985697"/>
            <a:ext cx="2552691" cy="491440"/>
          </a:xfrm>
          <a:prstGeom prst="rect">
            <a:avLst/>
          </a:prstGeom>
          <a:noFill/>
          <a:ln/>
        </p:spPr>
        <p:txBody>
          <a:bodyPr wrap="square" lIns="0" tIns="102108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334155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Prescribing: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Not subject to Schedule 2 obligations or Specialist 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Register restriction. Formal legal/regulatory confirmation should 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be obtained before external use.</a:t>
            </a:r>
            <a:endParaRPr lang="en-US" sz="600" dirty="0"/>
          </a:p>
        </p:txBody>
      </p:sp>
      <p:sp>
        <p:nvSpPr>
          <p:cNvPr id="28" name="Shape 25"/>
          <p:cNvSpPr/>
          <p:nvPr/>
        </p:nvSpPr>
        <p:spPr>
          <a:xfrm>
            <a:off x="514350" y="3677162"/>
            <a:ext cx="8115300" cy="24001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9" name="Shape 26"/>
          <p:cNvSpPr/>
          <p:nvPr/>
        </p:nvSpPr>
        <p:spPr>
          <a:xfrm>
            <a:off x="514350" y="3677162"/>
            <a:ext cx="8115300" cy="7144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0" name="Text 27"/>
          <p:cNvSpPr/>
          <p:nvPr/>
        </p:nvSpPr>
        <p:spPr>
          <a:xfrm>
            <a:off x="514350" y="3777174"/>
            <a:ext cx="8115300" cy="13285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i="1" dirty="0">
                <a:solidFill>
                  <a:srgbClr val="94A3B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The regulatory classification of a specific product depends on its composition, THC content, and intended use. This summary is for general orientation only and does not constitute legal advice.</a:t>
            </a:r>
            <a:endParaRPr lang="en-US" sz="600" dirty="0"/>
          </a:p>
        </p:txBody>
      </p:sp>
      <p:sp>
        <p:nvSpPr>
          <p:cNvPr id="31" name="Shape 28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32" name="Shape 29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3" name="Text 30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34" name="Text 31"/>
          <p:cNvSpPr/>
          <p:nvPr/>
        </p:nvSpPr>
        <p:spPr>
          <a:xfrm>
            <a:off x="8454628" y="4968478"/>
            <a:ext cx="175022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11 / 15</a:t>
            </a:r>
            <a:endParaRPr lang="en-US" sz="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42900"/>
            <a:ext cx="811530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11 / SPECIALS PRESCRIBING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26852"/>
            <a:ext cx="81153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Eight mandatory requirements for Specials prescribing in UK practice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14350" y="819745"/>
            <a:ext cx="8115300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All eight conditions must be satisfied before initiating an unlicensed cannabinoid product</a:t>
            </a:r>
            <a:endParaRPr lang="en-US" sz="750" dirty="0"/>
          </a:p>
        </p:txBody>
      </p:sp>
      <p:sp>
        <p:nvSpPr>
          <p:cNvPr id="6" name="Shape 3"/>
          <p:cNvSpPr/>
          <p:nvPr/>
        </p:nvSpPr>
        <p:spPr>
          <a:xfrm>
            <a:off x="514350" y="1150144"/>
            <a:ext cx="8115300" cy="367188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514350" y="1150144"/>
            <a:ext cx="8115300" cy="14288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1278731"/>
            <a:ext cx="3707606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01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685800" y="1535906"/>
            <a:ext cx="3707606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Particular patient under specialist care</a:t>
            </a:r>
            <a:endParaRPr lang="en-US" sz="700" dirty="0"/>
          </a:p>
        </p:txBody>
      </p:sp>
      <p:sp>
        <p:nvSpPr>
          <p:cNvPr id="10" name="Text 7"/>
          <p:cNvSpPr/>
          <p:nvPr/>
        </p:nvSpPr>
        <p:spPr>
          <a:xfrm>
            <a:off x="685800" y="1699487"/>
            <a:ext cx="3707606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Not for general population prescribing. Patient must be under the direct care of a specialist clinician.</a:t>
            </a:r>
            <a:endParaRPr lang="en-US" sz="600" dirty="0"/>
          </a:p>
        </p:txBody>
      </p:sp>
      <p:sp>
        <p:nvSpPr>
          <p:cNvPr id="11" name="Text 8"/>
          <p:cNvSpPr/>
          <p:nvPr/>
        </p:nvSpPr>
        <p:spPr>
          <a:xfrm>
            <a:off x="4743450" y="1278731"/>
            <a:ext cx="3714750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02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4743450" y="1535906"/>
            <a:ext cx="371475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Special clinical need not met by a licensed medicine</a:t>
            </a:r>
            <a:endParaRPr lang="en-US" sz="700" dirty="0"/>
          </a:p>
        </p:txBody>
      </p:sp>
      <p:sp>
        <p:nvSpPr>
          <p:cNvPr id="13" name="Text 10"/>
          <p:cNvSpPr/>
          <p:nvPr/>
        </p:nvSpPr>
        <p:spPr>
          <a:xfrm>
            <a:off x="4743450" y="1699487"/>
            <a:ext cx="3714750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Documented in the patient record with clinical rationale for why licensed alternatives are unsuitable.</a:t>
            </a:r>
            <a:endParaRPr lang="en-US" sz="600" dirty="0"/>
          </a:p>
        </p:txBody>
      </p:sp>
      <p:sp>
        <p:nvSpPr>
          <p:cNvPr id="14" name="Text 11"/>
          <p:cNvSpPr/>
          <p:nvPr/>
        </p:nvSpPr>
        <p:spPr>
          <a:xfrm>
            <a:off x="685800" y="2193131"/>
            <a:ext cx="3707606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03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685800" y="2450306"/>
            <a:ext cx="3707606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Clinical responsibility accepted by prescribing physician</a:t>
            </a:r>
            <a:endParaRPr lang="en-US" sz="700" dirty="0"/>
          </a:p>
        </p:txBody>
      </p:sp>
      <p:sp>
        <p:nvSpPr>
          <p:cNvPr id="16" name="Text 13"/>
          <p:cNvSpPr/>
          <p:nvPr/>
        </p:nvSpPr>
        <p:spPr>
          <a:xfrm>
            <a:off x="685800" y="2613887"/>
            <a:ext cx="3707606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Specials dispensed against the named clinician's judgement. Responsibility cannot be delegated.</a:t>
            </a:r>
            <a:endParaRPr lang="en-US" sz="600" dirty="0"/>
          </a:p>
        </p:txBody>
      </p:sp>
      <p:sp>
        <p:nvSpPr>
          <p:cNvPr id="17" name="Text 14"/>
          <p:cNvSpPr/>
          <p:nvPr/>
        </p:nvSpPr>
        <p:spPr>
          <a:xfrm>
            <a:off x="4743450" y="2193131"/>
            <a:ext cx="3714750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04</a:t>
            </a:r>
            <a:endParaRPr lang="en-US" sz="1500" dirty="0"/>
          </a:p>
        </p:txBody>
      </p:sp>
      <p:sp>
        <p:nvSpPr>
          <p:cNvPr id="18" name="Text 15"/>
          <p:cNvSpPr/>
          <p:nvPr/>
        </p:nvSpPr>
        <p:spPr>
          <a:xfrm>
            <a:off x="4743450" y="2450306"/>
            <a:ext cx="371475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MHRA reporting and pharmacovigilance compliance</a:t>
            </a:r>
            <a:endParaRPr lang="en-US" sz="700" dirty="0"/>
          </a:p>
        </p:txBody>
      </p:sp>
      <p:sp>
        <p:nvSpPr>
          <p:cNvPr id="19" name="Text 16"/>
          <p:cNvSpPr/>
          <p:nvPr/>
        </p:nvSpPr>
        <p:spPr>
          <a:xfrm>
            <a:off x="4743450" y="2613887"/>
            <a:ext cx="3714750" cy="13285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Adverse events reported via </a:t>
            </a:r>
            <a:r>
              <a:rPr lang="en-US" sz="600" dirty="0">
                <a:solidFill>
                  <a:srgbClr val="334155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Yellow Card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. Ongoing safety monitoring throughout treatment.</a:t>
            </a:r>
            <a:endParaRPr lang="en-US" sz="600" dirty="0"/>
          </a:p>
        </p:txBody>
      </p:sp>
      <p:sp>
        <p:nvSpPr>
          <p:cNvPr id="20" name="Text 17"/>
          <p:cNvSpPr/>
          <p:nvPr/>
        </p:nvSpPr>
        <p:spPr>
          <a:xfrm>
            <a:off x="685800" y="3107531"/>
            <a:ext cx="3707606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05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685800" y="3364706"/>
            <a:ext cx="3707606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Batch traceability maintained</a:t>
            </a:r>
            <a:endParaRPr lang="en-US" sz="700" dirty="0"/>
          </a:p>
        </p:txBody>
      </p:sp>
      <p:sp>
        <p:nvSpPr>
          <p:cNvPr id="22" name="Text 19"/>
          <p:cNvSpPr/>
          <p:nvPr/>
        </p:nvSpPr>
        <p:spPr>
          <a:xfrm>
            <a:off x="685800" y="3528287"/>
            <a:ext cx="3707606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Importer/manufacturer documentation retained per dispensing event for full supply chain audit.</a:t>
            </a:r>
            <a:endParaRPr lang="en-US" sz="600" dirty="0"/>
          </a:p>
        </p:txBody>
      </p:sp>
      <p:sp>
        <p:nvSpPr>
          <p:cNvPr id="23" name="Text 20"/>
          <p:cNvSpPr/>
          <p:nvPr/>
        </p:nvSpPr>
        <p:spPr>
          <a:xfrm>
            <a:off x="4743450" y="3107531"/>
            <a:ext cx="3714750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06</a:t>
            </a:r>
            <a:endParaRPr lang="en-US" sz="1500" dirty="0"/>
          </a:p>
        </p:txBody>
      </p:sp>
      <p:sp>
        <p:nvSpPr>
          <p:cNvPr id="24" name="Text 21"/>
          <p:cNvSpPr/>
          <p:nvPr/>
        </p:nvSpPr>
        <p:spPr>
          <a:xfrm>
            <a:off x="4743450" y="3364706"/>
            <a:ext cx="371475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Informed consent documented</a:t>
            </a:r>
            <a:endParaRPr lang="en-US" sz="700" dirty="0"/>
          </a:p>
        </p:txBody>
      </p:sp>
      <p:sp>
        <p:nvSpPr>
          <p:cNvPr id="25" name="Text 22"/>
          <p:cNvSpPr/>
          <p:nvPr/>
        </p:nvSpPr>
        <p:spPr>
          <a:xfrm>
            <a:off x="4743450" y="3528287"/>
            <a:ext cx="3714750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Patient understands the unlicensed status and consents to the specific product being prescribed.</a:t>
            </a:r>
            <a:endParaRPr lang="en-US" sz="600" dirty="0"/>
          </a:p>
        </p:txBody>
      </p:sp>
      <p:sp>
        <p:nvSpPr>
          <p:cNvPr id="26" name="Text 23"/>
          <p:cNvSpPr/>
          <p:nvPr/>
        </p:nvSpPr>
        <p:spPr>
          <a:xfrm>
            <a:off x="685800" y="4021931"/>
            <a:ext cx="3707606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07</a:t>
            </a:r>
            <a:endParaRPr lang="en-US" sz="1500" dirty="0"/>
          </a:p>
        </p:txBody>
      </p:sp>
      <p:sp>
        <p:nvSpPr>
          <p:cNvPr id="27" name="Text 24"/>
          <p:cNvSpPr/>
          <p:nvPr/>
        </p:nvSpPr>
        <p:spPr>
          <a:xfrm>
            <a:off x="685800" y="4279106"/>
            <a:ext cx="3707606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CBD-class hepatic monitoring</a:t>
            </a:r>
            <a:endParaRPr lang="en-US" sz="700" dirty="0"/>
          </a:p>
        </p:txBody>
      </p:sp>
      <p:sp>
        <p:nvSpPr>
          <p:cNvPr id="28" name="Text 25"/>
          <p:cNvSpPr/>
          <p:nvPr/>
        </p:nvSpPr>
        <p:spPr>
          <a:xfrm>
            <a:off x="685800" y="4442687"/>
            <a:ext cx="3707606" cy="13285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Baseline and periodic LFTs per Epidyolex labelling, particularly with </a:t>
            </a:r>
            <a:r>
              <a:rPr lang="en-US" sz="600" dirty="0">
                <a:solidFill>
                  <a:srgbClr val="334155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concomitant valproate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.</a:t>
            </a:r>
            <a:endParaRPr lang="en-US" sz="600" dirty="0"/>
          </a:p>
        </p:txBody>
      </p:sp>
      <p:sp>
        <p:nvSpPr>
          <p:cNvPr id="29" name="Text 26"/>
          <p:cNvSpPr/>
          <p:nvPr/>
        </p:nvSpPr>
        <p:spPr>
          <a:xfrm>
            <a:off x="4743450" y="4021931"/>
            <a:ext cx="3714750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08</a:t>
            </a:r>
            <a:endParaRPr lang="en-US" sz="1500" dirty="0"/>
          </a:p>
        </p:txBody>
      </p:sp>
      <p:sp>
        <p:nvSpPr>
          <p:cNvPr id="30" name="Text 27"/>
          <p:cNvSpPr/>
          <p:nvPr/>
        </p:nvSpPr>
        <p:spPr>
          <a:xfrm>
            <a:off x="4743450" y="4279106"/>
            <a:ext cx="371475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Drug-interaction screening</a:t>
            </a:r>
            <a:endParaRPr lang="en-US" sz="700" dirty="0"/>
          </a:p>
        </p:txBody>
      </p:sp>
      <p:sp>
        <p:nvSpPr>
          <p:cNvPr id="31" name="Text 28"/>
          <p:cNvSpPr/>
          <p:nvPr/>
        </p:nvSpPr>
        <p:spPr>
          <a:xfrm>
            <a:off x="4743450" y="4442687"/>
            <a:ext cx="3714750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CBD-CYP3A4 and CYP2C19 interactions; THC-warfarin; common psychotropics. Screen before initiation.</a:t>
            </a:r>
            <a:endParaRPr lang="en-US" sz="600" dirty="0"/>
          </a:p>
        </p:txBody>
      </p:sp>
      <p:sp>
        <p:nvSpPr>
          <p:cNvPr id="32" name="Shape 29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33" name="Shape 30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4" name="Text 31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35" name="Text 32"/>
          <p:cNvSpPr/>
          <p:nvPr/>
        </p:nvSpPr>
        <p:spPr>
          <a:xfrm>
            <a:off x="8434983" y="4968478"/>
            <a:ext cx="194667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12 / 15</a:t>
            </a:r>
            <a:endParaRPr lang="en-US" sz="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42900"/>
            <a:ext cx="811530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12 / DRUG INTERACTIONS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26852"/>
            <a:ext cx="81153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 and THC have clinically significant CYP450 and pharmacodynamic interactions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14350" y="819745"/>
            <a:ext cx="8115300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Screen all concomitant medications before prescribing. Full quick-reference card provided separately.</a:t>
            </a:r>
            <a:endParaRPr lang="en-US" sz="750" dirty="0"/>
          </a:p>
        </p:txBody>
      </p:sp>
      <p:sp>
        <p:nvSpPr>
          <p:cNvPr id="6" name="Text 3"/>
          <p:cNvSpPr/>
          <p:nvPr/>
        </p:nvSpPr>
        <p:spPr>
          <a:xfrm>
            <a:off x="514350" y="1150144"/>
            <a:ext cx="8115300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94A3B8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PHARMACOKINETIC (CYP450 MEDIATED)</a:t>
            </a:r>
            <a:endParaRPr lang="en-US" sz="500" dirty="0"/>
          </a:p>
        </p:txBody>
      </p:sp>
      <p:sp>
        <p:nvSpPr>
          <p:cNvPr id="7" name="Text 4"/>
          <p:cNvSpPr/>
          <p:nvPr/>
        </p:nvSpPr>
        <p:spPr>
          <a:xfrm>
            <a:off x="642938" y="1344811"/>
            <a:ext cx="1137642" cy="14823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F766E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CBD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642938" y="1493044"/>
            <a:ext cx="1137642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64748B"/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CYP3A4 &amp; CYP2C19 inhibitor</a:t>
            </a:r>
            <a:endParaRPr lang="en-US" sz="600" dirty="0"/>
          </a:p>
        </p:txBody>
      </p:sp>
      <p:sp>
        <p:nvSpPr>
          <p:cNvPr id="9" name="Text 6"/>
          <p:cNvSpPr/>
          <p:nvPr/>
        </p:nvSpPr>
        <p:spPr>
          <a:xfrm>
            <a:off x="514350" y="1784152"/>
            <a:ext cx="1000125" cy="146447"/>
          </a:xfrm>
          <a:prstGeom prst="rect">
            <a:avLst/>
          </a:prstGeom>
          <a:noFill/>
          <a:ln/>
        </p:spPr>
        <p:txBody>
          <a:bodyPr wrap="none" lIns="0" tIns="25527" rIns="0" bIns="25527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CYP3A4 inhibition</a:t>
            </a:r>
            <a:endParaRPr lang="en-US" sz="550" dirty="0"/>
          </a:p>
        </p:txBody>
      </p:sp>
      <p:sp>
        <p:nvSpPr>
          <p:cNvPr id="10" name="Text 7"/>
          <p:cNvSpPr/>
          <p:nvPr/>
        </p:nvSpPr>
        <p:spPr>
          <a:xfrm>
            <a:off x="1600200" y="1784152"/>
            <a:ext cx="2739628" cy="287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Clobazam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650" dirty="0">
                <a:solidFill>
                  <a:srgbClr val="DC2626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↑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midazolam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650" dirty="0">
                <a:solidFill>
                  <a:srgbClr val="DC2626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↑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tacrolimus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650" dirty="0">
                <a:solidFill>
                  <a:srgbClr val="DC2626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↑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everolimus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650" dirty="0">
                <a:solidFill>
                  <a:srgbClr val="DC2626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↑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— 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monitor levels and reduce doses</a:t>
            </a:r>
            <a:endParaRPr lang="en-US" sz="650" dirty="0"/>
          </a:p>
        </p:txBody>
      </p:sp>
      <p:sp>
        <p:nvSpPr>
          <p:cNvPr id="11" name="Text 8"/>
          <p:cNvSpPr/>
          <p:nvPr/>
        </p:nvSpPr>
        <p:spPr>
          <a:xfrm>
            <a:off x="514350" y="2222041"/>
            <a:ext cx="1000125" cy="146447"/>
          </a:xfrm>
          <a:prstGeom prst="rect">
            <a:avLst/>
          </a:prstGeom>
          <a:noFill/>
          <a:ln/>
        </p:spPr>
        <p:txBody>
          <a:bodyPr wrap="none" lIns="0" tIns="25527" rIns="0" bIns="25527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CYP2C19 inhibition</a:t>
            </a:r>
            <a:endParaRPr lang="en-US" sz="550" dirty="0"/>
          </a:p>
        </p:txBody>
      </p:sp>
      <p:sp>
        <p:nvSpPr>
          <p:cNvPr id="12" name="Text 9"/>
          <p:cNvSpPr/>
          <p:nvPr/>
        </p:nvSpPr>
        <p:spPr>
          <a:xfrm>
            <a:off x="1600200" y="2222041"/>
            <a:ext cx="2739628" cy="287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Clobazam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(N-desmethyl) </a:t>
            </a:r>
            <a:r>
              <a:rPr lang="en-US" sz="650" dirty="0">
                <a:solidFill>
                  <a:srgbClr val="DC2626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↑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SSRIs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650" dirty="0">
                <a:solidFill>
                  <a:srgbClr val="DC2626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↑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warfarin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650" dirty="0">
                <a:solidFill>
                  <a:srgbClr val="DC2626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↑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phenytoin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650" dirty="0">
                <a:solidFill>
                  <a:srgbClr val="DC2626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↑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— INR and TDM monitoring</a:t>
            </a:r>
            <a:endParaRPr lang="en-US" sz="650" dirty="0"/>
          </a:p>
        </p:txBody>
      </p:sp>
      <p:sp>
        <p:nvSpPr>
          <p:cNvPr id="13" name="Text 10"/>
          <p:cNvSpPr/>
          <p:nvPr/>
        </p:nvSpPr>
        <p:spPr>
          <a:xfrm>
            <a:off x="514350" y="2659931"/>
            <a:ext cx="1000125" cy="146447"/>
          </a:xfrm>
          <a:prstGeom prst="rect">
            <a:avLst/>
          </a:prstGeom>
          <a:noFill/>
          <a:ln/>
        </p:spPr>
        <p:txBody>
          <a:bodyPr wrap="none" lIns="0" tIns="25527" rIns="0" bIns="25527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UGT pathway</a:t>
            </a:r>
            <a:endParaRPr lang="en-US" sz="550" dirty="0"/>
          </a:p>
        </p:txBody>
      </p:sp>
      <p:sp>
        <p:nvSpPr>
          <p:cNvPr id="14" name="Text 11"/>
          <p:cNvSpPr/>
          <p:nvPr/>
        </p:nvSpPr>
        <p:spPr>
          <a:xfrm>
            <a:off x="1600200" y="2659931"/>
            <a:ext cx="2739628" cy="287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Valproate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— combined hepatotoxicity risk; baseline and 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periodic LFTs mandatory</a:t>
            </a:r>
            <a:endParaRPr lang="en-US" sz="650" dirty="0"/>
          </a:p>
        </p:txBody>
      </p:sp>
      <p:sp>
        <p:nvSpPr>
          <p:cNvPr id="15" name="Text 12"/>
          <p:cNvSpPr/>
          <p:nvPr/>
        </p:nvSpPr>
        <p:spPr>
          <a:xfrm>
            <a:off x="4932759" y="1344811"/>
            <a:ext cx="726877" cy="14823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B45309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THC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4932759" y="1493044"/>
            <a:ext cx="726877" cy="1125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64748B"/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CYP3A4 substrate</a:t>
            </a:r>
            <a:endParaRPr lang="en-US" sz="600" dirty="0"/>
          </a:p>
        </p:txBody>
      </p:sp>
      <p:sp>
        <p:nvSpPr>
          <p:cNvPr id="17" name="Text 14"/>
          <p:cNvSpPr/>
          <p:nvPr/>
        </p:nvSpPr>
        <p:spPr>
          <a:xfrm>
            <a:off x="4804172" y="1784152"/>
            <a:ext cx="1000125" cy="146447"/>
          </a:xfrm>
          <a:prstGeom prst="rect">
            <a:avLst/>
          </a:prstGeom>
          <a:noFill/>
          <a:ln/>
        </p:spPr>
        <p:txBody>
          <a:bodyPr wrap="none" lIns="0" tIns="25527" rIns="0" bIns="25527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Levels increased by</a:t>
            </a:r>
            <a:endParaRPr lang="en-US" sz="550" dirty="0"/>
          </a:p>
        </p:txBody>
      </p:sp>
      <p:sp>
        <p:nvSpPr>
          <p:cNvPr id="18" name="Text 15"/>
          <p:cNvSpPr/>
          <p:nvPr/>
        </p:nvSpPr>
        <p:spPr>
          <a:xfrm>
            <a:off x="5890022" y="1784152"/>
            <a:ext cx="2739628" cy="287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Ketoconazole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ritonavir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clarithromycin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650" dirty="0">
                <a:solidFill>
                  <a:srgbClr val="DC2626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↑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— CYP3A4 inhibitors 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raise THC exposure; increased CNS effects</a:t>
            </a:r>
            <a:endParaRPr lang="en-US" sz="650" dirty="0"/>
          </a:p>
        </p:txBody>
      </p:sp>
      <p:sp>
        <p:nvSpPr>
          <p:cNvPr id="19" name="Text 16"/>
          <p:cNvSpPr/>
          <p:nvPr/>
        </p:nvSpPr>
        <p:spPr>
          <a:xfrm>
            <a:off x="4804172" y="2222041"/>
            <a:ext cx="1000125" cy="146447"/>
          </a:xfrm>
          <a:prstGeom prst="rect">
            <a:avLst/>
          </a:prstGeom>
          <a:noFill/>
          <a:ln/>
        </p:spPr>
        <p:txBody>
          <a:bodyPr wrap="none" lIns="0" tIns="25527" rIns="0" bIns="25527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Levels decreased by</a:t>
            </a:r>
            <a:endParaRPr lang="en-US" sz="550" dirty="0"/>
          </a:p>
        </p:txBody>
      </p:sp>
      <p:sp>
        <p:nvSpPr>
          <p:cNvPr id="20" name="Text 17"/>
          <p:cNvSpPr/>
          <p:nvPr/>
        </p:nvSpPr>
        <p:spPr>
          <a:xfrm>
            <a:off x="5890022" y="2222041"/>
            <a:ext cx="2739628" cy="287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Rifampicin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carbamazepine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phenytoin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65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↓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— CYP3A4 inducers 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reduce THC efficacy</a:t>
            </a:r>
            <a:endParaRPr lang="en-US" sz="650" dirty="0"/>
          </a:p>
        </p:txBody>
      </p:sp>
      <p:sp>
        <p:nvSpPr>
          <p:cNvPr id="21" name="Text 18"/>
          <p:cNvSpPr/>
          <p:nvPr/>
        </p:nvSpPr>
        <p:spPr>
          <a:xfrm>
            <a:off x="4804172" y="2659931"/>
            <a:ext cx="1000125" cy="146447"/>
          </a:xfrm>
          <a:prstGeom prst="rect">
            <a:avLst/>
          </a:prstGeom>
          <a:noFill/>
          <a:ln/>
        </p:spPr>
        <p:txBody>
          <a:bodyPr wrap="none" lIns="0" tIns="25527" rIns="0" bIns="25527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Warfarin</a:t>
            </a:r>
            <a:endParaRPr lang="en-US" sz="550" dirty="0"/>
          </a:p>
        </p:txBody>
      </p:sp>
      <p:sp>
        <p:nvSpPr>
          <p:cNvPr id="22" name="Text 19"/>
          <p:cNvSpPr/>
          <p:nvPr/>
        </p:nvSpPr>
        <p:spPr>
          <a:xfrm>
            <a:off x="5890022" y="2659931"/>
            <a:ext cx="2739628" cy="287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THC + warfarin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650" dirty="0">
                <a:solidFill>
                  <a:srgbClr val="DC2626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↑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INR — enhanced anticoagulant effect; close </a:t>
            </a: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INR monitoring required</a:t>
            </a:r>
            <a:endParaRPr lang="en-US" sz="650" dirty="0"/>
          </a:p>
        </p:txBody>
      </p:sp>
      <p:sp>
        <p:nvSpPr>
          <p:cNvPr id="23" name="Shape 20"/>
          <p:cNvSpPr/>
          <p:nvPr/>
        </p:nvSpPr>
        <p:spPr>
          <a:xfrm>
            <a:off x="514350" y="3190689"/>
            <a:ext cx="8115300" cy="1066512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4" name="Shape 21"/>
          <p:cNvSpPr/>
          <p:nvPr/>
        </p:nvSpPr>
        <p:spPr>
          <a:xfrm>
            <a:off x="514350" y="3190689"/>
            <a:ext cx="8115300" cy="14288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5" name="Text 22"/>
          <p:cNvSpPr/>
          <p:nvPr/>
        </p:nvSpPr>
        <p:spPr>
          <a:xfrm>
            <a:off x="514350" y="3333564"/>
            <a:ext cx="8115300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94A3B8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PHARMACODYNAMIC INTERACTIONS</a:t>
            </a:r>
            <a:endParaRPr lang="en-US" sz="500" dirty="0"/>
          </a:p>
        </p:txBody>
      </p:sp>
      <p:sp>
        <p:nvSpPr>
          <p:cNvPr id="26" name="Text 23"/>
          <p:cNvSpPr/>
          <p:nvPr/>
        </p:nvSpPr>
        <p:spPr>
          <a:xfrm>
            <a:off x="514350" y="3528231"/>
            <a:ext cx="2552691" cy="1214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CBD + Valproate</a:t>
            </a:r>
            <a:endParaRPr lang="en-US" sz="650" dirty="0"/>
          </a:p>
        </p:txBody>
      </p:sp>
      <p:sp>
        <p:nvSpPr>
          <p:cNvPr id="27" name="Text 24"/>
          <p:cNvSpPr/>
          <p:nvPr/>
        </p:nvSpPr>
        <p:spPr>
          <a:xfrm>
            <a:off x="514350" y="3678250"/>
            <a:ext cx="2552691" cy="3985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Additive hepatotoxicity. Transaminase elevations documented at high CBD doses. LFT monitoring mandatory per Epidyolex labelling.</a:t>
            </a:r>
            <a:endParaRPr lang="en-US" sz="600" dirty="0"/>
          </a:p>
        </p:txBody>
      </p:sp>
      <p:sp>
        <p:nvSpPr>
          <p:cNvPr id="28" name="Shape 25"/>
          <p:cNvSpPr/>
          <p:nvPr/>
        </p:nvSpPr>
        <p:spPr>
          <a:xfrm>
            <a:off x="514350" y="4119683"/>
            <a:ext cx="727239" cy="123230"/>
          </a:xfrm>
          <a:prstGeom prst="rect">
            <a:avLst/>
          </a:prstGeom>
          <a:solidFill>
            <a:srgbClr val="FEF2F2"/>
          </a:solidFill>
          <a:ln/>
        </p:spPr>
      </p:sp>
      <p:sp>
        <p:nvSpPr>
          <p:cNvPr id="29" name="Text 26"/>
          <p:cNvSpPr/>
          <p:nvPr/>
        </p:nvSpPr>
        <p:spPr>
          <a:xfrm>
            <a:off x="514350" y="4119683"/>
            <a:ext cx="727239" cy="123230"/>
          </a:xfrm>
          <a:prstGeom prst="rect">
            <a:avLst/>
          </a:prstGeom>
          <a:noFill/>
          <a:ln/>
        </p:spPr>
        <p:txBody>
          <a:bodyPr wrap="none" lIns="68072" tIns="17018" rIns="68072" bIns="17018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DC2626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HIGH SEVERITY</a:t>
            </a:r>
            <a:endParaRPr lang="en-US" sz="500" dirty="0"/>
          </a:p>
        </p:txBody>
      </p:sp>
      <p:sp>
        <p:nvSpPr>
          <p:cNvPr id="30" name="Text 27"/>
          <p:cNvSpPr/>
          <p:nvPr/>
        </p:nvSpPr>
        <p:spPr>
          <a:xfrm>
            <a:off x="3295641" y="3528231"/>
            <a:ext cx="2552691" cy="1214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THC + CNS Depressants</a:t>
            </a:r>
            <a:endParaRPr lang="en-US" sz="650" dirty="0"/>
          </a:p>
        </p:txBody>
      </p:sp>
      <p:sp>
        <p:nvSpPr>
          <p:cNvPr id="31" name="Text 28"/>
          <p:cNvSpPr/>
          <p:nvPr/>
        </p:nvSpPr>
        <p:spPr>
          <a:xfrm>
            <a:off x="3295641" y="3678250"/>
            <a:ext cx="2552691" cy="3985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Additive sedation with opioids, benzodiazepines, alcohol, gabapentinoids. Dose adjustment and patient counselling required.</a:t>
            </a:r>
            <a:endParaRPr lang="en-US" sz="600" dirty="0"/>
          </a:p>
        </p:txBody>
      </p:sp>
      <p:sp>
        <p:nvSpPr>
          <p:cNvPr id="32" name="Shape 29"/>
          <p:cNvSpPr/>
          <p:nvPr/>
        </p:nvSpPr>
        <p:spPr>
          <a:xfrm>
            <a:off x="3295641" y="4119683"/>
            <a:ext cx="727239" cy="123230"/>
          </a:xfrm>
          <a:prstGeom prst="rect">
            <a:avLst/>
          </a:prstGeom>
          <a:solidFill>
            <a:srgbClr val="FEF2F2"/>
          </a:solidFill>
          <a:ln/>
        </p:spPr>
      </p:sp>
      <p:sp>
        <p:nvSpPr>
          <p:cNvPr id="33" name="Text 30"/>
          <p:cNvSpPr/>
          <p:nvPr/>
        </p:nvSpPr>
        <p:spPr>
          <a:xfrm>
            <a:off x="3295641" y="4119683"/>
            <a:ext cx="727239" cy="123230"/>
          </a:xfrm>
          <a:prstGeom prst="rect">
            <a:avLst/>
          </a:prstGeom>
          <a:noFill/>
          <a:ln/>
        </p:spPr>
        <p:txBody>
          <a:bodyPr wrap="none" lIns="68072" tIns="17018" rIns="68072" bIns="17018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DC2626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HIGH SEVERITY</a:t>
            </a:r>
            <a:endParaRPr lang="en-US" sz="500" dirty="0"/>
          </a:p>
        </p:txBody>
      </p:sp>
      <p:sp>
        <p:nvSpPr>
          <p:cNvPr id="34" name="Text 31"/>
          <p:cNvSpPr/>
          <p:nvPr/>
        </p:nvSpPr>
        <p:spPr>
          <a:xfrm>
            <a:off x="6076931" y="3528231"/>
            <a:ext cx="2552719" cy="1214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THC + Sympathomimetics</a:t>
            </a:r>
            <a:endParaRPr lang="en-US" sz="650" dirty="0"/>
          </a:p>
        </p:txBody>
      </p:sp>
      <p:sp>
        <p:nvSpPr>
          <p:cNvPr id="35" name="Text 32"/>
          <p:cNvSpPr/>
          <p:nvPr/>
        </p:nvSpPr>
        <p:spPr>
          <a:xfrm>
            <a:off x="6076931" y="3678250"/>
            <a:ext cx="2552719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Additive tachycardia and hypertension risk. Caution with stimulants and decongestants in cardiovascular-risk patients.</a:t>
            </a:r>
            <a:endParaRPr lang="en-US" sz="600" dirty="0"/>
          </a:p>
        </p:txBody>
      </p:sp>
      <p:sp>
        <p:nvSpPr>
          <p:cNvPr id="36" name="Shape 33"/>
          <p:cNvSpPr/>
          <p:nvPr/>
        </p:nvSpPr>
        <p:spPr>
          <a:xfrm>
            <a:off x="6076931" y="3986826"/>
            <a:ext cx="915851" cy="12323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37" name="Text 34"/>
          <p:cNvSpPr/>
          <p:nvPr/>
        </p:nvSpPr>
        <p:spPr>
          <a:xfrm>
            <a:off x="6076931" y="3986826"/>
            <a:ext cx="915851" cy="123230"/>
          </a:xfrm>
          <a:prstGeom prst="rect">
            <a:avLst/>
          </a:prstGeom>
          <a:noFill/>
          <a:ln/>
        </p:spPr>
        <p:txBody>
          <a:bodyPr wrap="none" lIns="68072" tIns="17018" rIns="68072" bIns="17018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MODERATE SEVERITY</a:t>
            </a:r>
            <a:endParaRPr lang="en-US" sz="500" dirty="0"/>
          </a:p>
        </p:txBody>
      </p:sp>
      <p:sp>
        <p:nvSpPr>
          <p:cNvPr id="38" name="Shape 35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39" name="Shape 36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0" name="Text 37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41" name="Text 38"/>
          <p:cNvSpPr/>
          <p:nvPr/>
        </p:nvSpPr>
        <p:spPr>
          <a:xfrm>
            <a:off x="8433197" y="4968478"/>
            <a:ext cx="196453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13 / 15</a:t>
            </a:r>
            <a:endParaRPr lang="en-US" sz="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42900"/>
            <a:ext cx="200025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13 / CAVEATS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26852"/>
            <a:ext cx="2000250" cy="5000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Caveats and Limitations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14350" y="1169789"/>
            <a:ext cx="2000250" cy="6600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This reference defines explicit boundaries on its scope, accuracy, and intended use. All users must read and accept these limitations before relying on any content.</a:t>
            </a:r>
            <a:endParaRPr lang="en-US" sz="750" dirty="0"/>
          </a:p>
        </p:txBody>
      </p:sp>
      <p:sp>
        <p:nvSpPr>
          <p:cNvPr id="6" name="Text 3"/>
          <p:cNvSpPr/>
          <p:nvPr/>
        </p:nvSpPr>
        <p:spPr>
          <a:xfrm>
            <a:off x="514350" y="2029830"/>
            <a:ext cx="2000250" cy="253603"/>
          </a:xfrm>
          <a:prstGeom prst="rect">
            <a:avLst/>
          </a:prstGeom>
          <a:noFill/>
          <a:ln/>
        </p:spPr>
        <p:txBody>
          <a:bodyPr wrap="square" lIns="0" tIns="85090" rIns="0" bIns="8509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94A3B8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DOCUMENT STATUS</a:t>
            </a:r>
            <a:endParaRPr lang="en-US" sz="550" dirty="0"/>
          </a:p>
        </p:txBody>
      </p:sp>
      <p:sp>
        <p:nvSpPr>
          <p:cNvPr id="7" name="Text 4"/>
          <p:cNvSpPr/>
          <p:nvPr/>
        </p:nvSpPr>
        <p:spPr>
          <a:xfrm>
            <a:off x="514350" y="2312008"/>
            <a:ext cx="2000250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WORKING DRAFT V1.0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514350" y="2501317"/>
            <a:ext cx="2000250" cy="253603"/>
          </a:xfrm>
          <a:prstGeom prst="rect">
            <a:avLst/>
          </a:prstGeom>
          <a:noFill/>
          <a:ln/>
        </p:spPr>
        <p:txBody>
          <a:bodyPr wrap="square" lIns="0" tIns="85090" rIns="0" bIns="8509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94A3B8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CLASSIFICATION</a:t>
            </a:r>
            <a:endParaRPr lang="en-US" sz="550" dirty="0"/>
          </a:p>
        </p:txBody>
      </p:sp>
      <p:sp>
        <p:nvSpPr>
          <p:cNvPr id="9" name="Text 6"/>
          <p:cNvSpPr/>
          <p:nvPr/>
        </p:nvSpPr>
        <p:spPr>
          <a:xfrm>
            <a:off x="514350" y="2783495"/>
            <a:ext cx="2000250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NON-PROMOTIONAL</a:t>
            </a:r>
            <a:endParaRPr lang="en-US" sz="550" dirty="0"/>
          </a:p>
        </p:txBody>
      </p:sp>
      <p:sp>
        <p:nvSpPr>
          <p:cNvPr id="10" name="Text 7"/>
          <p:cNvSpPr/>
          <p:nvPr/>
        </p:nvSpPr>
        <p:spPr>
          <a:xfrm>
            <a:off x="2857500" y="471488"/>
            <a:ext cx="228600" cy="4357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01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3200400" y="471488"/>
            <a:ext cx="542925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Working draft status</a:t>
            </a:r>
            <a:endParaRPr lang="en-US" sz="700" dirty="0"/>
          </a:p>
        </p:txBody>
      </p:sp>
      <p:sp>
        <p:nvSpPr>
          <p:cNvPr id="12" name="Text 9"/>
          <p:cNvSpPr/>
          <p:nvPr/>
        </p:nvSpPr>
        <p:spPr>
          <a:xfrm>
            <a:off x="3200400" y="627924"/>
            <a:ext cx="5429250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This document is a working draft. It has not been finalised, peer-reviewed, or approved for external distribution. Content may change without notice.</a:t>
            </a:r>
            <a:endParaRPr lang="en-US" sz="600" dirty="0"/>
          </a:p>
        </p:txBody>
      </p:sp>
      <p:sp>
        <p:nvSpPr>
          <p:cNvPr id="13" name="Text 10"/>
          <p:cNvSpPr/>
          <p:nvPr/>
        </p:nvSpPr>
        <p:spPr>
          <a:xfrm>
            <a:off x="2857500" y="1028700"/>
            <a:ext cx="228600" cy="4357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02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3200400" y="1028700"/>
            <a:ext cx="542925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Evidence-strength mapping only</a:t>
            </a:r>
            <a:endParaRPr lang="en-US" sz="700" dirty="0"/>
          </a:p>
        </p:txBody>
      </p:sp>
      <p:sp>
        <p:nvSpPr>
          <p:cNvPr id="15" name="Text 12"/>
          <p:cNvSpPr/>
          <p:nvPr/>
        </p:nvSpPr>
        <p:spPr>
          <a:xfrm>
            <a:off x="3200400" y="1185137"/>
            <a:ext cx="5429250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Maps relative evidence strength across indications. Does not constitute prescribing recommendations, clinical guidelines, or treatment protocols.</a:t>
            </a:r>
            <a:endParaRPr lang="en-US" sz="600" dirty="0"/>
          </a:p>
        </p:txBody>
      </p:sp>
      <p:sp>
        <p:nvSpPr>
          <p:cNvPr id="16" name="Text 13"/>
          <p:cNvSpPr/>
          <p:nvPr/>
        </p:nvSpPr>
        <p:spPr>
          <a:xfrm>
            <a:off x="2857500" y="1585913"/>
            <a:ext cx="228600" cy="4357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03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3200400" y="1585913"/>
            <a:ext cx="542925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Independent verification required</a:t>
            </a:r>
            <a:endParaRPr lang="en-US" sz="700" dirty="0"/>
          </a:p>
        </p:txBody>
      </p:sp>
      <p:sp>
        <p:nvSpPr>
          <p:cNvPr id="18" name="Text 15"/>
          <p:cNvSpPr/>
          <p:nvPr/>
        </p:nvSpPr>
        <p:spPr>
          <a:xfrm>
            <a:off x="3200400" y="1742349"/>
            <a:ext cx="5429250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All references, regulatory positions, and clinical claims require independent verification before any external clinical, regulatory, or promotional use.</a:t>
            </a:r>
            <a:endParaRPr lang="en-US" sz="600" dirty="0"/>
          </a:p>
        </p:txBody>
      </p:sp>
      <p:sp>
        <p:nvSpPr>
          <p:cNvPr id="19" name="Text 16"/>
          <p:cNvSpPr/>
          <p:nvPr/>
        </p:nvSpPr>
        <p:spPr>
          <a:xfrm>
            <a:off x="2857500" y="2143125"/>
            <a:ext cx="228600" cy="4357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04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3200400" y="2143125"/>
            <a:ext cx="542925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Non-promotional and product-neutral</a:t>
            </a:r>
            <a:endParaRPr lang="en-US" sz="700" dirty="0"/>
          </a:p>
        </p:txBody>
      </p:sp>
      <p:sp>
        <p:nvSpPr>
          <p:cNvPr id="21" name="Text 18"/>
          <p:cNvSpPr/>
          <p:nvPr/>
        </p:nvSpPr>
        <p:spPr>
          <a:xfrm>
            <a:off x="3200400" y="2299562"/>
            <a:ext cx="5429250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This document does not promote any specific product, company, or commercial interest. No endorsement is implied by the inclusion of any product name.</a:t>
            </a:r>
            <a:endParaRPr lang="en-US" sz="600" dirty="0"/>
          </a:p>
        </p:txBody>
      </p:sp>
      <p:sp>
        <p:nvSpPr>
          <p:cNvPr id="22" name="Text 19"/>
          <p:cNvSpPr/>
          <p:nvPr/>
        </p:nvSpPr>
        <p:spPr>
          <a:xfrm>
            <a:off x="2857500" y="2700338"/>
            <a:ext cx="228600" cy="4357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05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3200400" y="2700338"/>
            <a:ext cx="542925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Not a substitute for clinical judgement</a:t>
            </a:r>
            <a:endParaRPr lang="en-US" sz="700" dirty="0"/>
          </a:p>
        </p:txBody>
      </p:sp>
      <p:sp>
        <p:nvSpPr>
          <p:cNvPr id="24" name="Text 21"/>
          <p:cNvSpPr/>
          <p:nvPr/>
        </p:nvSpPr>
        <p:spPr>
          <a:xfrm>
            <a:off x="3200400" y="2856774"/>
            <a:ext cx="5429250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Patient-specific treatment decisions remain the responsibility of the prescribing clinician. This reference does not replace local governance or formulary processes.</a:t>
            </a:r>
            <a:endParaRPr lang="en-US" sz="600" dirty="0"/>
          </a:p>
        </p:txBody>
      </p:sp>
      <p:sp>
        <p:nvSpPr>
          <p:cNvPr id="25" name="Text 22"/>
          <p:cNvSpPr/>
          <p:nvPr/>
        </p:nvSpPr>
        <p:spPr>
          <a:xfrm>
            <a:off x="2857500" y="3257550"/>
            <a:ext cx="228600" cy="4357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06</a:t>
            </a:r>
            <a:endParaRPr lang="en-US" sz="1150" dirty="0"/>
          </a:p>
        </p:txBody>
      </p:sp>
      <p:sp>
        <p:nvSpPr>
          <p:cNvPr id="26" name="Text 23"/>
          <p:cNvSpPr/>
          <p:nvPr/>
        </p:nvSpPr>
        <p:spPr>
          <a:xfrm>
            <a:off x="3200400" y="3257550"/>
            <a:ext cx="542925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Regulatory positions may change</a:t>
            </a:r>
            <a:endParaRPr lang="en-US" sz="700" dirty="0"/>
          </a:p>
        </p:txBody>
      </p:sp>
      <p:sp>
        <p:nvSpPr>
          <p:cNvPr id="27" name="Text 24"/>
          <p:cNvSpPr/>
          <p:nvPr/>
        </p:nvSpPr>
        <p:spPr>
          <a:xfrm>
            <a:off x="3200400" y="3413987"/>
            <a:ext cx="5429250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UK regulatory and NICE guidance positions are subject to change. Always check the current MHRA, NICE, and BNF sources before prescribing.</a:t>
            </a:r>
            <a:endParaRPr lang="en-US" sz="600" dirty="0"/>
          </a:p>
        </p:txBody>
      </p:sp>
      <p:sp>
        <p:nvSpPr>
          <p:cNvPr id="28" name="Text 25"/>
          <p:cNvSpPr/>
          <p:nvPr/>
        </p:nvSpPr>
        <p:spPr>
          <a:xfrm>
            <a:off x="2857500" y="3814763"/>
            <a:ext cx="228600" cy="4429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07</a:t>
            </a:r>
            <a:endParaRPr lang="en-US" sz="1150" dirty="0"/>
          </a:p>
        </p:txBody>
      </p:sp>
      <p:sp>
        <p:nvSpPr>
          <p:cNvPr id="29" name="Text 26"/>
          <p:cNvSpPr/>
          <p:nvPr/>
        </p:nvSpPr>
        <p:spPr>
          <a:xfrm>
            <a:off x="3200400" y="3814763"/>
            <a:ext cx="542925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Specials framework classification</a:t>
            </a:r>
            <a:endParaRPr lang="en-US" sz="700" dirty="0"/>
          </a:p>
        </p:txBody>
      </p:sp>
      <p:sp>
        <p:nvSpPr>
          <p:cNvPr id="30" name="Text 27"/>
          <p:cNvSpPr/>
          <p:nvPr/>
        </p:nvSpPr>
        <p:spPr>
          <a:xfrm>
            <a:off x="3200400" y="3971199"/>
            <a:ext cx="5429250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Pure CBD products with negligible THC may fall outside CBPM controlled-drug obligations but remain medicines under the applicable MHRA licensed or unlicensed/Specials framework.</a:t>
            </a:r>
            <a:endParaRPr lang="en-US" sz="600" dirty="0"/>
          </a:p>
        </p:txBody>
      </p:sp>
      <p:sp>
        <p:nvSpPr>
          <p:cNvPr id="31" name="Shape 28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32" name="Shape 29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3" name="Text 30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34" name="Text 31"/>
          <p:cNvSpPr/>
          <p:nvPr/>
        </p:nvSpPr>
        <p:spPr>
          <a:xfrm>
            <a:off x="8433197" y="4968478"/>
            <a:ext cx="196453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14 / 15</a:t>
            </a:r>
            <a:endParaRPr lang="en-US" sz="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71550" y="342900"/>
            <a:ext cx="765810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15 / SUMMARY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971550" y="526852"/>
            <a:ext cx="7658100" cy="26789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Cannabinoid Therapeutics: Clinical Evidence at a Glance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971550" y="1023342"/>
            <a:ext cx="17145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18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971550" y="1409105"/>
            <a:ext cx="1714500" cy="1253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Indications Mapped</a:t>
            </a:r>
            <a:endParaRPr lang="en-US" sz="650" dirty="0"/>
          </a:p>
        </p:txBody>
      </p:sp>
      <p:sp>
        <p:nvSpPr>
          <p:cNvPr id="7" name="Text 4"/>
          <p:cNvSpPr/>
          <p:nvPr/>
        </p:nvSpPr>
        <p:spPr>
          <a:xfrm>
            <a:off x="971550" y="1563030"/>
            <a:ext cx="1714500" cy="2278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6000"/>
              </a:lnSpc>
              <a:buNone/>
            </a:pPr>
            <a:r>
              <a:rPr lang="en-US" sz="550" dirty="0">
                <a:solidFill>
                  <a:srgbClr val="94A3B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Across epilepsy, neurology, psychiatry, pain, oncology, addiction, sleep, and emerging areas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3093244" y="1023342"/>
            <a:ext cx="1507331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5</a:t>
            </a:r>
            <a:endParaRPr lang="en-US" sz="2600" dirty="0"/>
          </a:p>
        </p:txBody>
      </p:sp>
      <p:sp>
        <p:nvSpPr>
          <p:cNvPr id="9" name="Text 6"/>
          <p:cNvSpPr/>
          <p:nvPr/>
        </p:nvSpPr>
        <p:spPr>
          <a:xfrm>
            <a:off x="3093244" y="1409105"/>
            <a:ext cx="1507331" cy="1253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Evidence Levels</a:t>
            </a:r>
            <a:endParaRPr lang="en-US" sz="650" dirty="0"/>
          </a:p>
        </p:txBody>
      </p:sp>
      <p:sp>
        <p:nvSpPr>
          <p:cNvPr id="10" name="Text 7"/>
          <p:cNvSpPr/>
          <p:nvPr/>
        </p:nvSpPr>
        <p:spPr>
          <a:xfrm>
            <a:off x="3093244" y="1563030"/>
            <a:ext cx="1507331" cy="2278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6000"/>
              </a:lnSpc>
              <a:buNone/>
            </a:pPr>
            <a:r>
              <a:rPr lang="en-US" sz="550" dirty="0">
                <a:solidFill>
                  <a:srgbClr val="94A3B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From Level 1 Licensed/Strongest through to Level 5 Preclinical</a:t>
            </a:r>
            <a:endParaRPr lang="en-US" sz="550" dirty="0"/>
          </a:p>
        </p:txBody>
      </p:sp>
      <p:sp>
        <p:nvSpPr>
          <p:cNvPr id="11" name="Text 8"/>
          <p:cNvSpPr/>
          <p:nvPr/>
        </p:nvSpPr>
        <p:spPr>
          <a:xfrm>
            <a:off x="5007769" y="1023342"/>
            <a:ext cx="1507331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5007769" y="1409105"/>
            <a:ext cx="1507331" cy="1253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UK-Licensed Medicines</a:t>
            </a:r>
            <a:endParaRPr lang="en-US" sz="650" dirty="0"/>
          </a:p>
        </p:txBody>
      </p:sp>
      <p:sp>
        <p:nvSpPr>
          <p:cNvPr id="13" name="Text 10"/>
          <p:cNvSpPr/>
          <p:nvPr/>
        </p:nvSpPr>
        <p:spPr>
          <a:xfrm>
            <a:off x="5007769" y="1563030"/>
            <a:ext cx="1507331" cy="2278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6000"/>
              </a:lnSpc>
              <a:buNone/>
            </a:pPr>
            <a:r>
              <a:rPr lang="en-US" sz="550" dirty="0">
                <a:solidFill>
                  <a:srgbClr val="94A3B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Epidyolex, Sativex, and Cesamet hold marketing authorisations</a:t>
            </a:r>
            <a:endParaRPr lang="en-US" sz="550" dirty="0"/>
          </a:p>
        </p:txBody>
      </p:sp>
      <p:sp>
        <p:nvSpPr>
          <p:cNvPr id="14" name="Text 11"/>
          <p:cNvSpPr/>
          <p:nvPr/>
        </p:nvSpPr>
        <p:spPr>
          <a:xfrm>
            <a:off x="6922294" y="1023342"/>
            <a:ext cx="1507331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27</a:t>
            </a:r>
            <a:endParaRPr lang="en-US" sz="2600" dirty="0"/>
          </a:p>
        </p:txBody>
      </p:sp>
      <p:sp>
        <p:nvSpPr>
          <p:cNvPr id="15" name="Text 12"/>
          <p:cNvSpPr/>
          <p:nvPr/>
        </p:nvSpPr>
        <p:spPr>
          <a:xfrm>
            <a:off x="6922294" y="1409105"/>
            <a:ext cx="1507331" cy="1253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6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References Cited</a:t>
            </a:r>
            <a:endParaRPr lang="en-US" sz="650" dirty="0"/>
          </a:p>
        </p:txBody>
      </p:sp>
      <p:sp>
        <p:nvSpPr>
          <p:cNvPr id="16" name="Text 13"/>
          <p:cNvSpPr/>
          <p:nvPr/>
        </p:nvSpPr>
        <p:spPr>
          <a:xfrm>
            <a:off x="6922294" y="1563030"/>
            <a:ext cx="1507331" cy="2278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6000"/>
              </a:lnSpc>
              <a:buNone/>
            </a:pPr>
            <a:r>
              <a:rPr lang="en-US" sz="550" dirty="0">
                <a:solidFill>
                  <a:srgbClr val="94A3B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Peer-reviewed trials, meta-analyses, and regulatory sources</a:t>
            </a:r>
            <a:endParaRPr lang="en-US" sz="550" dirty="0"/>
          </a:p>
        </p:txBody>
      </p:sp>
      <p:sp>
        <p:nvSpPr>
          <p:cNvPr id="17" name="Text 14"/>
          <p:cNvSpPr/>
          <p:nvPr/>
        </p:nvSpPr>
        <p:spPr>
          <a:xfrm>
            <a:off x="971550" y="2233817"/>
            <a:ext cx="7658100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94A3B8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RECOMMENDED NEXT STEPS</a:t>
            </a:r>
            <a:endParaRPr lang="en-US" sz="500" dirty="0"/>
          </a:p>
        </p:txBody>
      </p:sp>
      <p:sp>
        <p:nvSpPr>
          <p:cNvPr id="18" name="Text 15"/>
          <p:cNvSpPr/>
          <p:nvPr/>
        </p:nvSpPr>
        <p:spPr>
          <a:xfrm>
            <a:off x="971550" y="2457059"/>
            <a:ext cx="2400300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01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971550" y="2685659"/>
            <a:ext cx="240030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Verify independently</a:t>
            </a:r>
            <a:endParaRPr lang="en-US" sz="700" dirty="0"/>
          </a:p>
        </p:txBody>
      </p:sp>
      <p:sp>
        <p:nvSpPr>
          <p:cNvPr id="20" name="Text 17"/>
          <p:cNvSpPr/>
          <p:nvPr/>
        </p:nvSpPr>
        <p:spPr>
          <a:xfrm>
            <a:off x="971550" y="2863528"/>
            <a:ext cx="2400300" cy="3985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All references, regulatory positions, and evidence grades require independent verification before external clinical, regulatory, or promotional use.</a:t>
            </a:r>
            <a:endParaRPr lang="en-US" sz="600" dirty="0"/>
          </a:p>
        </p:txBody>
      </p:sp>
      <p:sp>
        <p:nvSpPr>
          <p:cNvPr id="21" name="Text 18"/>
          <p:cNvSpPr/>
          <p:nvPr/>
        </p:nvSpPr>
        <p:spPr>
          <a:xfrm>
            <a:off x="3600450" y="2457059"/>
            <a:ext cx="2400300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02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3600450" y="2685659"/>
            <a:ext cx="240030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Consult product-specific guidance</a:t>
            </a:r>
            <a:endParaRPr lang="en-US" sz="700" dirty="0"/>
          </a:p>
        </p:txBody>
      </p:sp>
      <p:sp>
        <p:nvSpPr>
          <p:cNvPr id="23" name="Text 20"/>
          <p:cNvSpPr/>
          <p:nvPr/>
        </p:nvSpPr>
        <p:spPr>
          <a:xfrm>
            <a:off x="3600450" y="2863528"/>
            <a:ext cx="2400300" cy="3985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Review SmPCs, NICE guidance, and local governance frameworks before initiating any cannabinoid prescribing. Patient-specific factors must guide decisions.</a:t>
            </a:r>
            <a:endParaRPr lang="en-US" sz="600" dirty="0"/>
          </a:p>
        </p:txBody>
      </p:sp>
      <p:sp>
        <p:nvSpPr>
          <p:cNvPr id="24" name="Text 21"/>
          <p:cNvSpPr/>
          <p:nvPr/>
        </p:nvSpPr>
        <p:spPr>
          <a:xfrm>
            <a:off x="6229350" y="2457059"/>
            <a:ext cx="2400300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03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6229350" y="2685659"/>
            <a:ext cx="2400300" cy="1350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7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Report adverse events</a:t>
            </a:r>
            <a:endParaRPr lang="en-US" sz="700" dirty="0"/>
          </a:p>
        </p:txBody>
      </p:sp>
      <p:sp>
        <p:nvSpPr>
          <p:cNvPr id="26" name="Text 23"/>
          <p:cNvSpPr/>
          <p:nvPr/>
        </p:nvSpPr>
        <p:spPr>
          <a:xfrm>
            <a:off x="6229350" y="2863528"/>
            <a:ext cx="2400300" cy="3985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All suspected adverse reactions should be reported via the MHRA Yellow Card scheme. Ongoing pharmacovigilance is essential for all cannabinoid products.</a:t>
            </a:r>
            <a:endParaRPr lang="en-US" sz="600" dirty="0"/>
          </a:p>
        </p:txBody>
      </p:sp>
      <p:sp>
        <p:nvSpPr>
          <p:cNvPr id="27" name="Text 24"/>
          <p:cNvSpPr/>
          <p:nvPr/>
        </p:nvSpPr>
        <p:spPr>
          <a:xfrm>
            <a:off x="971550" y="4534886"/>
            <a:ext cx="7658100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Working Draft v1.0</a:t>
            </a:r>
            <a:r>
              <a:rPr lang="en-US" sz="600" dirty="0">
                <a:solidFill>
                  <a:srgbClr val="94A3B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| Non-promotional clinical reference for UK prescribers. Does not constitute medical advice. This document does not replace patient-specific clinical judgement, product-</a:t>
            </a:r>
            <a:r>
              <a:rPr lang="en-US" sz="600" dirty="0">
                <a:solidFill>
                  <a:srgbClr val="94A3B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specific regulatory review, or local governance.</a:t>
            </a:r>
            <a:endParaRPr lang="en-US" sz="600" dirty="0"/>
          </a:p>
        </p:txBody>
      </p:sp>
      <p:sp>
        <p:nvSpPr>
          <p:cNvPr id="28" name="Shape 25"/>
          <p:cNvSpPr/>
          <p:nvPr/>
        </p:nvSpPr>
        <p:spPr>
          <a:xfrm>
            <a:off x="571500" y="4886325"/>
            <a:ext cx="85725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9" name="Shape 26"/>
          <p:cNvSpPr/>
          <p:nvPr/>
        </p:nvSpPr>
        <p:spPr>
          <a:xfrm>
            <a:off x="571500" y="4886325"/>
            <a:ext cx="85725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0" name="Text 27"/>
          <p:cNvSpPr/>
          <p:nvPr/>
        </p:nvSpPr>
        <p:spPr>
          <a:xfrm>
            <a:off x="9715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31" name="Text 28"/>
          <p:cNvSpPr/>
          <p:nvPr/>
        </p:nvSpPr>
        <p:spPr>
          <a:xfrm>
            <a:off x="8547497" y="4968478"/>
            <a:ext cx="196453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15 / 15</a:t>
            </a:r>
            <a:endParaRPr lang="en-US" sz="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428625"/>
            <a:ext cx="371475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01 / PURPOSE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626864"/>
            <a:ext cx="3714750" cy="8036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This reference maps clinical evidence strength, not prescribing recommendations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514350" y="1573411"/>
            <a:ext cx="3714750" cy="54649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6000"/>
              </a:lnSpc>
              <a:buNone/>
            </a:pPr>
            <a:r>
              <a:rPr lang="en-US" sz="80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Summarises the relative evidence base for CBD, THC, and CBD:THC products across 18 indications. Identifies which molecule has the prevailing evidence and the strength of that evidence for each indication.</a:t>
            </a:r>
            <a:endParaRPr lang="en-US" sz="800" dirty="0"/>
          </a:p>
        </p:txBody>
      </p:sp>
      <p:sp>
        <p:nvSpPr>
          <p:cNvPr id="6" name="Text 3"/>
          <p:cNvSpPr/>
          <p:nvPr/>
        </p:nvSpPr>
        <p:spPr>
          <a:xfrm>
            <a:off x="4657725" y="428625"/>
            <a:ext cx="3971925" cy="2268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2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01</a:t>
            </a:r>
            <a:endParaRPr lang="en-US" sz="1250" dirty="0"/>
          </a:p>
        </p:txBody>
      </p:sp>
      <p:sp>
        <p:nvSpPr>
          <p:cNvPr id="7" name="Text 4"/>
          <p:cNvSpPr/>
          <p:nvPr/>
        </p:nvSpPr>
        <p:spPr>
          <a:xfrm>
            <a:off x="4657725" y="698302"/>
            <a:ext cx="3971925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Evidence mapping</a:t>
            </a:r>
            <a:endParaRPr lang="en-US" sz="700" dirty="0"/>
          </a:p>
        </p:txBody>
      </p:sp>
      <p:sp>
        <p:nvSpPr>
          <p:cNvPr id="8" name="Text 5"/>
          <p:cNvSpPr/>
          <p:nvPr/>
        </p:nvSpPr>
        <p:spPr>
          <a:xfrm>
            <a:off x="4657725" y="857250"/>
            <a:ext cx="3971925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Covers 18 clinical indications across 5 evidence levels, from licensed/strongest (Level 1) to preclinical (Level 5)</a:t>
            </a:r>
            <a:endParaRPr lang="en-US" sz="650" dirty="0"/>
          </a:p>
        </p:txBody>
      </p:sp>
      <p:sp>
        <p:nvSpPr>
          <p:cNvPr id="9" name="Text 6"/>
          <p:cNvSpPr/>
          <p:nvPr/>
        </p:nvSpPr>
        <p:spPr>
          <a:xfrm>
            <a:off x="4657725" y="1428750"/>
            <a:ext cx="3971925" cy="2268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2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02</a:t>
            </a:r>
            <a:endParaRPr lang="en-US" sz="1250" dirty="0"/>
          </a:p>
        </p:txBody>
      </p:sp>
      <p:sp>
        <p:nvSpPr>
          <p:cNvPr id="10" name="Text 7"/>
          <p:cNvSpPr/>
          <p:nvPr/>
        </p:nvSpPr>
        <p:spPr>
          <a:xfrm>
            <a:off x="4657725" y="1698427"/>
            <a:ext cx="3971925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Molecule identification</a:t>
            </a:r>
            <a:endParaRPr lang="en-US" sz="700" dirty="0"/>
          </a:p>
        </p:txBody>
      </p:sp>
      <p:sp>
        <p:nvSpPr>
          <p:cNvPr id="11" name="Text 8"/>
          <p:cNvSpPr/>
          <p:nvPr/>
        </p:nvSpPr>
        <p:spPr>
          <a:xfrm>
            <a:off x="4657725" y="1857375"/>
            <a:ext cx="3971925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For each indication, identifies whether CBD, THC, or a combination has the prevailing evidence base</a:t>
            </a:r>
            <a:endParaRPr lang="en-US" sz="650" dirty="0"/>
          </a:p>
        </p:txBody>
      </p:sp>
      <p:sp>
        <p:nvSpPr>
          <p:cNvPr id="12" name="Text 9"/>
          <p:cNvSpPr/>
          <p:nvPr/>
        </p:nvSpPr>
        <p:spPr>
          <a:xfrm>
            <a:off x="4657725" y="2428875"/>
            <a:ext cx="3971925" cy="2268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2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03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4657725" y="2698552"/>
            <a:ext cx="3971925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Not a prescribing recommendation</a:t>
            </a:r>
            <a:endParaRPr lang="en-US" sz="700" dirty="0"/>
          </a:p>
        </p:txBody>
      </p:sp>
      <p:sp>
        <p:nvSpPr>
          <p:cNvPr id="14" name="Text 11"/>
          <p:cNvSpPr/>
          <p:nvPr/>
        </p:nvSpPr>
        <p:spPr>
          <a:xfrm>
            <a:off x="4657725" y="2857500"/>
            <a:ext cx="3971925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Does not replace patient-specific clinical judgement, product-specific regulatory review, or local governance</a:t>
            </a:r>
            <a:endParaRPr lang="en-US" sz="650" dirty="0"/>
          </a:p>
        </p:txBody>
      </p:sp>
      <p:sp>
        <p:nvSpPr>
          <p:cNvPr id="15" name="Text 12"/>
          <p:cNvSpPr/>
          <p:nvPr/>
        </p:nvSpPr>
        <p:spPr>
          <a:xfrm>
            <a:off x="4657725" y="3429000"/>
            <a:ext cx="3971925" cy="2268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250" dirty="0">
                <a:solidFill>
                  <a:srgbClr val="E2E8F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04</a:t>
            </a:r>
            <a:endParaRPr lang="en-US" sz="1250" dirty="0"/>
          </a:p>
        </p:txBody>
      </p:sp>
      <p:sp>
        <p:nvSpPr>
          <p:cNvPr id="16" name="Text 13"/>
          <p:cNvSpPr/>
          <p:nvPr/>
        </p:nvSpPr>
        <p:spPr>
          <a:xfrm>
            <a:off x="4657725" y="3698677"/>
            <a:ext cx="3971925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UK prescriber focus</a:t>
            </a:r>
            <a:endParaRPr lang="en-US" sz="700" dirty="0"/>
          </a:p>
        </p:txBody>
      </p:sp>
      <p:sp>
        <p:nvSpPr>
          <p:cNvPr id="17" name="Text 14"/>
          <p:cNvSpPr/>
          <p:nvPr/>
        </p:nvSpPr>
        <p:spPr>
          <a:xfrm>
            <a:off x="4657725" y="3857625"/>
            <a:ext cx="3971925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Intended for clinicians working within licensed-medicine and Specials pathways in UK practice</a:t>
            </a:r>
            <a:endParaRPr lang="en-US" sz="650" dirty="0"/>
          </a:p>
        </p:txBody>
      </p:sp>
      <p:sp>
        <p:nvSpPr>
          <p:cNvPr id="18" name="Shape 15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19" name="Shape 16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0" name="Text 17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21" name="Text 18"/>
          <p:cNvSpPr/>
          <p:nvPr/>
        </p:nvSpPr>
        <p:spPr>
          <a:xfrm>
            <a:off x="8456414" y="4968478"/>
            <a:ext cx="173236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2 / 15</a:t>
            </a:r>
            <a:endParaRPr lang="en-US" sz="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71475"/>
            <a:ext cx="811530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02 / EVIDENCE GRADING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55427"/>
            <a:ext cx="8115300" cy="26789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Five-level evidence grading from licensed/strongest to preclinical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514350" y="880467"/>
            <a:ext cx="8115300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Each indication is assigned a single evidence level based on the strongest available clinical data</a:t>
            </a:r>
            <a:endParaRPr lang="en-US" sz="750" dirty="0"/>
          </a:p>
        </p:txBody>
      </p:sp>
      <p:sp>
        <p:nvSpPr>
          <p:cNvPr id="6" name="Text 3"/>
          <p:cNvSpPr/>
          <p:nvPr/>
        </p:nvSpPr>
        <p:spPr>
          <a:xfrm>
            <a:off x="514350" y="1468041"/>
            <a:ext cx="1531609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514350" y="1868091"/>
            <a:ext cx="15316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0F766E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LICENSED / STRONGEST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514350" y="2057400"/>
            <a:ext cx="1531609" cy="4318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Multiple Phase 3 RCTs and/or regulatory approval in the indication</a:t>
            </a:r>
            <a:endParaRPr lang="en-US" sz="650" dirty="0"/>
          </a:p>
        </p:txBody>
      </p:sp>
      <p:sp>
        <p:nvSpPr>
          <p:cNvPr id="9" name="Text 6"/>
          <p:cNvSpPr/>
          <p:nvPr/>
        </p:nvSpPr>
        <p:spPr>
          <a:xfrm>
            <a:off x="514350" y="2603506"/>
            <a:ext cx="15316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 indications</a:t>
            </a:r>
            <a:endParaRPr lang="en-US" sz="550" dirty="0"/>
          </a:p>
        </p:txBody>
      </p:sp>
      <p:sp>
        <p:nvSpPr>
          <p:cNvPr id="10" name="Text 7"/>
          <p:cNvSpPr/>
          <p:nvPr/>
        </p:nvSpPr>
        <p:spPr>
          <a:xfrm>
            <a:off x="2160259" y="1468041"/>
            <a:ext cx="1531609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0E7490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2</a:t>
            </a:r>
            <a:endParaRPr lang="en-US" sz="2600" dirty="0"/>
          </a:p>
        </p:txBody>
      </p:sp>
      <p:sp>
        <p:nvSpPr>
          <p:cNvPr id="11" name="Text 8"/>
          <p:cNvSpPr/>
          <p:nvPr/>
        </p:nvSpPr>
        <p:spPr>
          <a:xfrm>
            <a:off x="2160259" y="1868091"/>
            <a:ext cx="15316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0E7490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STRONG RCT</a:t>
            </a:r>
            <a:endParaRPr lang="en-US" sz="550" dirty="0"/>
          </a:p>
        </p:txBody>
      </p:sp>
      <p:sp>
        <p:nvSpPr>
          <p:cNvPr id="12" name="Text 9"/>
          <p:cNvSpPr/>
          <p:nvPr/>
        </p:nvSpPr>
        <p:spPr>
          <a:xfrm>
            <a:off x="2160259" y="2057400"/>
            <a:ext cx="1531609" cy="287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Single adequately powered Phase 3 RCT</a:t>
            </a:r>
            <a:endParaRPr lang="en-US" sz="650" dirty="0"/>
          </a:p>
        </p:txBody>
      </p:sp>
      <p:sp>
        <p:nvSpPr>
          <p:cNvPr id="13" name="Text 10"/>
          <p:cNvSpPr/>
          <p:nvPr/>
        </p:nvSpPr>
        <p:spPr>
          <a:xfrm>
            <a:off x="2160259" y="2459571"/>
            <a:ext cx="15316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 indication</a:t>
            </a:r>
            <a:endParaRPr lang="en-US" sz="550" dirty="0"/>
          </a:p>
        </p:txBody>
      </p:sp>
      <p:sp>
        <p:nvSpPr>
          <p:cNvPr id="14" name="Text 11"/>
          <p:cNvSpPr/>
          <p:nvPr/>
        </p:nvSpPr>
        <p:spPr>
          <a:xfrm>
            <a:off x="3806168" y="1468041"/>
            <a:ext cx="1531609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4338CA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</a:t>
            </a:r>
            <a:endParaRPr lang="en-US" sz="2600" dirty="0"/>
          </a:p>
        </p:txBody>
      </p:sp>
      <p:sp>
        <p:nvSpPr>
          <p:cNvPr id="15" name="Text 12"/>
          <p:cNvSpPr/>
          <p:nvPr/>
        </p:nvSpPr>
        <p:spPr>
          <a:xfrm>
            <a:off x="3806168" y="1868091"/>
            <a:ext cx="15316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4338CA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MODERATE</a:t>
            </a:r>
            <a:endParaRPr lang="en-US" sz="550" dirty="0"/>
          </a:p>
        </p:txBody>
      </p:sp>
      <p:sp>
        <p:nvSpPr>
          <p:cNvPr id="16" name="Text 13"/>
          <p:cNvSpPr/>
          <p:nvPr/>
        </p:nvSpPr>
        <p:spPr>
          <a:xfrm>
            <a:off x="3806168" y="2057400"/>
            <a:ext cx="1531609" cy="287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Phase 2 RCT(s) or meta-analysis of moderate-quality trials</a:t>
            </a:r>
            <a:endParaRPr lang="en-US" sz="650" dirty="0"/>
          </a:p>
        </p:txBody>
      </p:sp>
      <p:sp>
        <p:nvSpPr>
          <p:cNvPr id="17" name="Text 14"/>
          <p:cNvSpPr/>
          <p:nvPr/>
        </p:nvSpPr>
        <p:spPr>
          <a:xfrm>
            <a:off x="3806168" y="2459571"/>
            <a:ext cx="15316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 indications</a:t>
            </a:r>
            <a:endParaRPr lang="en-US" sz="550" dirty="0"/>
          </a:p>
        </p:txBody>
      </p:sp>
      <p:sp>
        <p:nvSpPr>
          <p:cNvPr id="18" name="Text 15"/>
          <p:cNvSpPr/>
          <p:nvPr/>
        </p:nvSpPr>
        <p:spPr>
          <a:xfrm>
            <a:off x="5452077" y="1468041"/>
            <a:ext cx="1531609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4</a:t>
            </a:r>
            <a:endParaRPr lang="en-US" sz="2600" dirty="0"/>
          </a:p>
        </p:txBody>
      </p:sp>
      <p:sp>
        <p:nvSpPr>
          <p:cNvPr id="19" name="Text 16"/>
          <p:cNvSpPr/>
          <p:nvPr/>
        </p:nvSpPr>
        <p:spPr>
          <a:xfrm>
            <a:off x="5452077" y="1868091"/>
            <a:ext cx="15316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B45309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EMERGING</a:t>
            </a:r>
            <a:endParaRPr lang="en-US" sz="550" dirty="0"/>
          </a:p>
        </p:txBody>
      </p:sp>
      <p:sp>
        <p:nvSpPr>
          <p:cNvPr id="20" name="Text 17"/>
          <p:cNvSpPr/>
          <p:nvPr/>
        </p:nvSpPr>
        <p:spPr>
          <a:xfrm>
            <a:off x="5452077" y="2057400"/>
            <a:ext cx="1531609" cy="287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Open-label, observational cohort, or single small RCT</a:t>
            </a:r>
            <a:endParaRPr lang="en-US" sz="650" dirty="0"/>
          </a:p>
        </p:txBody>
      </p:sp>
      <p:sp>
        <p:nvSpPr>
          <p:cNvPr id="21" name="Text 18"/>
          <p:cNvSpPr/>
          <p:nvPr/>
        </p:nvSpPr>
        <p:spPr>
          <a:xfrm>
            <a:off x="5452077" y="2459571"/>
            <a:ext cx="15316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 indications</a:t>
            </a:r>
            <a:endParaRPr lang="en-US" sz="550" dirty="0"/>
          </a:p>
        </p:txBody>
      </p:sp>
      <p:sp>
        <p:nvSpPr>
          <p:cNvPr id="22" name="Text 19"/>
          <p:cNvSpPr/>
          <p:nvPr/>
        </p:nvSpPr>
        <p:spPr>
          <a:xfrm>
            <a:off x="7097985" y="1468041"/>
            <a:ext cx="1531609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64748B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5</a:t>
            </a:r>
            <a:endParaRPr lang="en-US" sz="2600" dirty="0"/>
          </a:p>
        </p:txBody>
      </p:sp>
      <p:sp>
        <p:nvSpPr>
          <p:cNvPr id="23" name="Text 20"/>
          <p:cNvSpPr/>
          <p:nvPr/>
        </p:nvSpPr>
        <p:spPr>
          <a:xfrm>
            <a:off x="7097985" y="1868091"/>
            <a:ext cx="15316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64748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PRECLINICAL</a:t>
            </a:r>
            <a:endParaRPr lang="en-US" sz="550" dirty="0"/>
          </a:p>
        </p:txBody>
      </p:sp>
      <p:sp>
        <p:nvSpPr>
          <p:cNvPr id="24" name="Text 21"/>
          <p:cNvSpPr/>
          <p:nvPr/>
        </p:nvSpPr>
        <p:spPr>
          <a:xfrm>
            <a:off x="7097985" y="2057400"/>
            <a:ext cx="1531609" cy="14393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Preclinical or mechanistic data only</a:t>
            </a:r>
            <a:endParaRPr lang="en-US" sz="650" dirty="0"/>
          </a:p>
        </p:txBody>
      </p:sp>
      <p:sp>
        <p:nvSpPr>
          <p:cNvPr id="25" name="Text 22"/>
          <p:cNvSpPr/>
          <p:nvPr/>
        </p:nvSpPr>
        <p:spPr>
          <a:xfrm>
            <a:off x="7097985" y="2315635"/>
            <a:ext cx="1531609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 indication</a:t>
            </a:r>
            <a:endParaRPr lang="en-US" sz="550" dirty="0"/>
          </a:p>
        </p:txBody>
      </p:sp>
      <p:sp>
        <p:nvSpPr>
          <p:cNvPr id="26" name="Shape 23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7" name="Shape 24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8" name="Text 25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29" name="Text 26"/>
          <p:cNvSpPr/>
          <p:nvPr/>
        </p:nvSpPr>
        <p:spPr>
          <a:xfrm>
            <a:off x="8454628" y="4968478"/>
            <a:ext cx="175022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3 / 15</a:t>
            </a:r>
            <a:endParaRPr lang="en-US" sz="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71475"/>
            <a:ext cx="811530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03 / MOLECULE KEY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55427"/>
            <a:ext cx="8115300" cy="26789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Four molecule categories define the colour system throughout this reference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514350" y="866180"/>
            <a:ext cx="8115300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Colour coding reflects which molecule has the prevailing clinical evidence, not clinical superiority</a:t>
            </a:r>
            <a:endParaRPr lang="en-US" sz="750" dirty="0"/>
          </a:p>
        </p:txBody>
      </p:sp>
      <p:sp>
        <p:nvSpPr>
          <p:cNvPr id="6" name="Text 3"/>
          <p:cNvSpPr/>
          <p:nvPr/>
        </p:nvSpPr>
        <p:spPr>
          <a:xfrm>
            <a:off x="728663" y="1425178"/>
            <a:ext cx="4000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90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11</a:t>
            </a:r>
            <a:endParaRPr lang="en-US" sz="1900" dirty="0"/>
          </a:p>
        </p:txBody>
      </p:sp>
      <p:sp>
        <p:nvSpPr>
          <p:cNvPr id="7" name="Text 4"/>
          <p:cNvSpPr/>
          <p:nvPr/>
        </p:nvSpPr>
        <p:spPr>
          <a:xfrm>
            <a:off x="1271588" y="1425178"/>
            <a:ext cx="3071813" cy="1660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CBD </a:t>
            </a: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Cannabidiol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271588" y="1619845"/>
            <a:ext cx="3071813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11 OF 18 INDICATIONS</a:t>
            </a:r>
            <a:endParaRPr lang="en-US" sz="550" dirty="0"/>
          </a:p>
        </p:txBody>
      </p:sp>
      <p:sp>
        <p:nvSpPr>
          <p:cNvPr id="9" name="Text 6"/>
          <p:cNvSpPr/>
          <p:nvPr/>
        </p:nvSpPr>
        <p:spPr>
          <a:xfrm>
            <a:off x="1271588" y="1780580"/>
            <a:ext cx="3071813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Prevailing evidence across epilepsy, psychiatry, addiction, and emerging indications</a:t>
            </a:r>
            <a:endParaRPr lang="en-US" sz="650" dirty="0"/>
          </a:p>
        </p:txBody>
      </p:sp>
      <p:sp>
        <p:nvSpPr>
          <p:cNvPr id="10" name="Text 7"/>
          <p:cNvSpPr/>
          <p:nvPr/>
        </p:nvSpPr>
        <p:spPr>
          <a:xfrm>
            <a:off x="4786313" y="1425178"/>
            <a:ext cx="4000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90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</a:t>
            </a:r>
            <a:endParaRPr lang="en-US" sz="1900" dirty="0"/>
          </a:p>
        </p:txBody>
      </p:sp>
      <p:sp>
        <p:nvSpPr>
          <p:cNvPr id="11" name="Text 8"/>
          <p:cNvSpPr/>
          <p:nvPr/>
        </p:nvSpPr>
        <p:spPr>
          <a:xfrm>
            <a:off x="5329238" y="1425178"/>
            <a:ext cx="3071813" cy="1660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THC </a:t>
            </a: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Tetrahydrocannabinol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5329238" y="1619845"/>
            <a:ext cx="3071813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 OF 18 INDICATIONS</a:t>
            </a:r>
            <a:endParaRPr lang="en-US" sz="550" dirty="0"/>
          </a:p>
        </p:txBody>
      </p:sp>
      <p:sp>
        <p:nvSpPr>
          <p:cNvPr id="13" name="Text 10"/>
          <p:cNvSpPr/>
          <p:nvPr/>
        </p:nvSpPr>
        <p:spPr>
          <a:xfrm>
            <a:off x="5329238" y="1780580"/>
            <a:ext cx="3071813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Prevailing evidence in CINV, AIDS-related wasting, and Tourette's syndrome</a:t>
            </a:r>
            <a:endParaRPr lang="en-US" sz="650" dirty="0"/>
          </a:p>
        </p:txBody>
      </p:sp>
      <p:sp>
        <p:nvSpPr>
          <p:cNvPr id="14" name="Text 11"/>
          <p:cNvSpPr/>
          <p:nvPr/>
        </p:nvSpPr>
        <p:spPr>
          <a:xfrm>
            <a:off x="728663" y="2466380"/>
            <a:ext cx="4000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900" dirty="0">
                <a:solidFill>
                  <a:srgbClr val="4338CA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</a:t>
            </a:r>
            <a:endParaRPr lang="en-US" sz="1900" dirty="0"/>
          </a:p>
        </p:txBody>
      </p:sp>
      <p:sp>
        <p:nvSpPr>
          <p:cNvPr id="15" name="Text 12"/>
          <p:cNvSpPr/>
          <p:nvPr/>
        </p:nvSpPr>
        <p:spPr>
          <a:xfrm>
            <a:off x="1271588" y="2466380"/>
            <a:ext cx="3071813" cy="1660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CBD : THC </a:t>
            </a: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Combination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1271588" y="2661047"/>
            <a:ext cx="3071813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4338CA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 OF 18 INDICATIONS</a:t>
            </a:r>
            <a:endParaRPr lang="en-US" sz="550" dirty="0"/>
          </a:p>
        </p:txBody>
      </p:sp>
      <p:sp>
        <p:nvSpPr>
          <p:cNvPr id="17" name="Text 14"/>
          <p:cNvSpPr/>
          <p:nvPr/>
        </p:nvSpPr>
        <p:spPr>
          <a:xfrm>
            <a:off x="1271588" y="2821781"/>
            <a:ext cx="3071813" cy="13930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Prevailing evidence in MS spasticity, cancer pain, and neuropathic pain</a:t>
            </a:r>
            <a:endParaRPr lang="en-US" sz="650" dirty="0"/>
          </a:p>
        </p:txBody>
      </p:sp>
      <p:sp>
        <p:nvSpPr>
          <p:cNvPr id="18" name="Text 15"/>
          <p:cNvSpPr/>
          <p:nvPr/>
        </p:nvSpPr>
        <p:spPr>
          <a:xfrm>
            <a:off x="4786313" y="2466380"/>
            <a:ext cx="4000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900" dirty="0">
                <a:solidFill>
                  <a:srgbClr val="47556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</a:t>
            </a:r>
            <a:endParaRPr lang="en-US" sz="1900" dirty="0"/>
          </a:p>
        </p:txBody>
      </p:sp>
      <p:sp>
        <p:nvSpPr>
          <p:cNvPr id="19" name="Text 16"/>
          <p:cNvSpPr/>
          <p:nvPr/>
        </p:nvSpPr>
        <p:spPr>
          <a:xfrm>
            <a:off x="5329238" y="2466380"/>
            <a:ext cx="3071813" cy="1660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Insufficient </a:t>
            </a: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Evidence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5329238" y="2661047"/>
            <a:ext cx="3071813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47556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 OF 18 INDICATIONS</a:t>
            </a:r>
            <a:endParaRPr lang="en-US" sz="550" dirty="0"/>
          </a:p>
        </p:txBody>
      </p:sp>
      <p:sp>
        <p:nvSpPr>
          <p:cNvPr id="21" name="Text 18"/>
          <p:cNvSpPr/>
          <p:nvPr/>
        </p:nvSpPr>
        <p:spPr>
          <a:xfrm>
            <a:off x="5329238" y="2821781"/>
            <a:ext cx="3071813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Evidence base too weak to assign a prevailing molecule (TBI sequelae, preclinical only)</a:t>
            </a:r>
            <a:endParaRPr lang="en-US" sz="650" dirty="0"/>
          </a:p>
        </p:txBody>
      </p:sp>
      <p:sp>
        <p:nvSpPr>
          <p:cNvPr id="22" name="Shape 19"/>
          <p:cNvSpPr/>
          <p:nvPr/>
        </p:nvSpPr>
        <p:spPr>
          <a:xfrm>
            <a:off x="514350" y="3500438"/>
            <a:ext cx="8115300" cy="400050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3" name="Shape 20"/>
          <p:cNvSpPr/>
          <p:nvPr/>
        </p:nvSpPr>
        <p:spPr>
          <a:xfrm>
            <a:off x="514350" y="3500438"/>
            <a:ext cx="8115300" cy="7144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4" name="Text 21"/>
          <p:cNvSpPr/>
          <p:nvPr/>
        </p:nvSpPr>
        <p:spPr>
          <a:xfrm>
            <a:off x="514350" y="3614738"/>
            <a:ext cx="811530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i="1" dirty="0">
                <a:solidFill>
                  <a:srgbClr val="94A3B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The prevailing molecule is an evidence-strength judgement, not a treatment recommendation. Full clinical decision-making must consider patient-specific factors, contraindications, and licensing status.</a:t>
            </a:r>
            <a:endParaRPr lang="en-US" sz="650" dirty="0"/>
          </a:p>
        </p:txBody>
      </p:sp>
      <p:sp>
        <p:nvSpPr>
          <p:cNvPr id="25" name="Shape 22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6" name="Shape 23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7" name="Text 24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28" name="Text 25"/>
          <p:cNvSpPr/>
          <p:nvPr/>
        </p:nvSpPr>
        <p:spPr>
          <a:xfrm>
            <a:off x="8454628" y="4968478"/>
            <a:ext cx="175022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4 / 15</a:t>
            </a:r>
            <a:endParaRPr lang="en-US" sz="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42900"/>
            <a:ext cx="5000625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04 / LEVEL 1 INDICATIONS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26852"/>
            <a:ext cx="5000625" cy="5000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 has the strongest evidence of any cannabinoid in drug-resistant epilepsy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115175" y="492919"/>
            <a:ext cx="1364456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Epidyolex</a:t>
            </a:r>
            <a:endParaRPr lang="en-US" sz="700" dirty="0"/>
          </a:p>
        </p:txBody>
      </p:sp>
      <p:sp>
        <p:nvSpPr>
          <p:cNvPr id="6" name="Text 3"/>
          <p:cNvSpPr/>
          <p:nvPr/>
        </p:nvSpPr>
        <p:spPr>
          <a:xfrm>
            <a:off x="7115175" y="623292"/>
            <a:ext cx="1364456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Cannabidiol oral solution, UK licensed</a:t>
            </a:r>
            <a:endParaRPr lang="en-US" sz="550" dirty="0"/>
          </a:p>
        </p:txBody>
      </p:sp>
      <p:sp>
        <p:nvSpPr>
          <p:cNvPr id="7" name="Text 4"/>
          <p:cNvSpPr/>
          <p:nvPr/>
        </p:nvSpPr>
        <p:spPr>
          <a:xfrm>
            <a:off x="514350" y="1284089"/>
            <a:ext cx="2366953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spc="1" kern="0" dirty="0">
                <a:solidFill>
                  <a:srgbClr val="94A3B8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INDICATION 1</a:t>
            </a:r>
            <a:endParaRPr lang="en-US" sz="500" dirty="0"/>
          </a:p>
        </p:txBody>
      </p:sp>
      <p:sp>
        <p:nvSpPr>
          <p:cNvPr id="8" name="Text 5"/>
          <p:cNvSpPr/>
          <p:nvPr/>
        </p:nvSpPr>
        <p:spPr>
          <a:xfrm>
            <a:off x="514350" y="1435894"/>
            <a:ext cx="2366953" cy="16715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Dravet Syndrome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514350" y="1694129"/>
            <a:ext cx="157163" cy="157163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0" name="Text 7"/>
          <p:cNvSpPr/>
          <p:nvPr/>
        </p:nvSpPr>
        <p:spPr>
          <a:xfrm>
            <a:off x="514350" y="1694129"/>
            <a:ext cx="157163" cy="157163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algn="ctr" indent="0" marL="0">
              <a:buNone/>
            </a:pPr>
            <a:r>
              <a:rPr lang="en-US" sz="550" dirty="0">
                <a:solidFill>
                  <a:srgbClr val="FFFFFF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</a:t>
            </a:r>
            <a:endParaRPr lang="en-US" sz="550" dirty="0"/>
          </a:p>
        </p:txBody>
      </p:sp>
      <p:sp>
        <p:nvSpPr>
          <p:cNvPr id="11" name="Text 8"/>
          <p:cNvSpPr/>
          <p:nvPr/>
        </p:nvSpPr>
        <p:spPr>
          <a:xfrm>
            <a:off x="714375" y="1720918"/>
            <a:ext cx="992646" cy="1035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LICENSED / STRONGEST</a:t>
            </a:r>
            <a:endParaRPr lang="en-US" sz="550" dirty="0"/>
          </a:p>
        </p:txBody>
      </p:sp>
      <p:sp>
        <p:nvSpPr>
          <p:cNvPr id="12" name="Text 9"/>
          <p:cNvSpPr/>
          <p:nvPr/>
        </p:nvSpPr>
        <p:spPr>
          <a:xfrm>
            <a:off x="514350" y="1951304"/>
            <a:ext cx="2366953" cy="4596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Pivotal Phase 3 RCT demonstrated significant reduction in convulsive seizure frequency at 10 to 25 mg/kg/day as adjunctive therapy.</a:t>
            </a:r>
            <a:endParaRPr lang="en-US" sz="650" dirty="0"/>
          </a:p>
        </p:txBody>
      </p:sp>
      <p:sp>
        <p:nvSpPr>
          <p:cNvPr id="13" name="Text 10"/>
          <p:cNvSpPr/>
          <p:nvPr/>
        </p:nvSpPr>
        <p:spPr>
          <a:xfrm>
            <a:off x="514350" y="2511000"/>
            <a:ext cx="2366953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Devinsky 2017 [1], Devinsky 2018 [2]</a:t>
            </a:r>
            <a:endParaRPr lang="en-US" sz="550" dirty="0"/>
          </a:p>
        </p:txBody>
      </p:sp>
      <p:sp>
        <p:nvSpPr>
          <p:cNvPr id="14" name="Text 11"/>
          <p:cNvSpPr/>
          <p:nvPr/>
        </p:nvSpPr>
        <p:spPr>
          <a:xfrm>
            <a:off x="3288497" y="1284089"/>
            <a:ext cx="2366953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spc="1" kern="0" dirty="0">
                <a:solidFill>
                  <a:srgbClr val="94A3B8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INDICATION 2</a:t>
            </a:r>
            <a:endParaRPr lang="en-US" sz="500" dirty="0"/>
          </a:p>
        </p:txBody>
      </p:sp>
      <p:sp>
        <p:nvSpPr>
          <p:cNvPr id="15" name="Text 12"/>
          <p:cNvSpPr/>
          <p:nvPr/>
        </p:nvSpPr>
        <p:spPr>
          <a:xfrm>
            <a:off x="3288497" y="1435894"/>
            <a:ext cx="2366953" cy="16715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Lennox-Gastaut Syndrome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3288497" y="1694129"/>
            <a:ext cx="157163" cy="157163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7" name="Text 14"/>
          <p:cNvSpPr/>
          <p:nvPr/>
        </p:nvSpPr>
        <p:spPr>
          <a:xfrm>
            <a:off x="3288497" y="1694129"/>
            <a:ext cx="157163" cy="157163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algn="ctr" indent="0" marL="0">
              <a:buNone/>
            </a:pPr>
            <a:r>
              <a:rPr lang="en-US" sz="550" dirty="0">
                <a:solidFill>
                  <a:srgbClr val="FFFFFF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</a:t>
            </a:r>
            <a:endParaRPr lang="en-US" sz="550" dirty="0"/>
          </a:p>
        </p:txBody>
      </p:sp>
      <p:sp>
        <p:nvSpPr>
          <p:cNvPr id="18" name="Text 15"/>
          <p:cNvSpPr/>
          <p:nvPr/>
        </p:nvSpPr>
        <p:spPr>
          <a:xfrm>
            <a:off x="3488522" y="1720918"/>
            <a:ext cx="992646" cy="1035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LICENSED / STRONGEST</a:t>
            </a:r>
            <a:endParaRPr lang="en-US" sz="550" dirty="0"/>
          </a:p>
        </p:txBody>
      </p:sp>
      <p:sp>
        <p:nvSpPr>
          <p:cNvPr id="19" name="Text 16"/>
          <p:cNvSpPr/>
          <p:nvPr/>
        </p:nvSpPr>
        <p:spPr>
          <a:xfrm>
            <a:off x="3288497" y="1951304"/>
            <a:ext cx="2366953" cy="4596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Two Phase 3 RCTs showed significant reduction in drop seizures. Approved as adjunctive treatment for seizures associated with LGS.</a:t>
            </a:r>
            <a:endParaRPr lang="en-US" sz="650" dirty="0"/>
          </a:p>
        </p:txBody>
      </p:sp>
      <p:sp>
        <p:nvSpPr>
          <p:cNvPr id="20" name="Text 17"/>
          <p:cNvSpPr/>
          <p:nvPr/>
        </p:nvSpPr>
        <p:spPr>
          <a:xfrm>
            <a:off x="3288497" y="2511000"/>
            <a:ext cx="2366953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Devinsky 2018 [2], Thiele 2018 [3]</a:t>
            </a:r>
            <a:endParaRPr lang="en-US" sz="550" dirty="0"/>
          </a:p>
        </p:txBody>
      </p:sp>
      <p:sp>
        <p:nvSpPr>
          <p:cNvPr id="21" name="Text 18"/>
          <p:cNvSpPr/>
          <p:nvPr/>
        </p:nvSpPr>
        <p:spPr>
          <a:xfrm>
            <a:off x="6062644" y="1284089"/>
            <a:ext cx="2366953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spc="1" kern="0" dirty="0">
                <a:solidFill>
                  <a:srgbClr val="94A3B8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INDICATION 3</a:t>
            </a:r>
            <a:endParaRPr lang="en-US" sz="500" dirty="0"/>
          </a:p>
        </p:txBody>
      </p:sp>
      <p:sp>
        <p:nvSpPr>
          <p:cNvPr id="22" name="Text 19"/>
          <p:cNvSpPr/>
          <p:nvPr/>
        </p:nvSpPr>
        <p:spPr>
          <a:xfrm>
            <a:off x="6062644" y="1435894"/>
            <a:ext cx="2366953" cy="16715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Tuberous Sclerosis Complex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6062644" y="1694129"/>
            <a:ext cx="157163" cy="157163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24" name="Text 21"/>
          <p:cNvSpPr/>
          <p:nvPr/>
        </p:nvSpPr>
        <p:spPr>
          <a:xfrm>
            <a:off x="6062644" y="1694129"/>
            <a:ext cx="157163" cy="157163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algn="ctr" indent="0" marL="0">
              <a:buNone/>
            </a:pPr>
            <a:r>
              <a:rPr lang="en-US" sz="550" dirty="0">
                <a:solidFill>
                  <a:srgbClr val="FFFFFF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1</a:t>
            </a:r>
            <a:endParaRPr lang="en-US" sz="550" dirty="0"/>
          </a:p>
        </p:txBody>
      </p:sp>
      <p:sp>
        <p:nvSpPr>
          <p:cNvPr id="25" name="Text 22"/>
          <p:cNvSpPr/>
          <p:nvPr/>
        </p:nvSpPr>
        <p:spPr>
          <a:xfrm>
            <a:off x="6262669" y="1720918"/>
            <a:ext cx="992646" cy="1035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LICENSED / STRONGEST</a:t>
            </a:r>
            <a:endParaRPr lang="en-US" sz="550" dirty="0"/>
          </a:p>
        </p:txBody>
      </p:sp>
      <p:sp>
        <p:nvSpPr>
          <p:cNvPr id="26" name="Text 23"/>
          <p:cNvSpPr/>
          <p:nvPr/>
        </p:nvSpPr>
        <p:spPr>
          <a:xfrm>
            <a:off x="6062644" y="1951304"/>
            <a:ext cx="2366953" cy="4596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Phase 3 RCT demonstrated significant seizure reduction. Extended the licensed indication for Epidyolex to TSC-associated seizures.</a:t>
            </a:r>
            <a:endParaRPr lang="en-US" sz="650" dirty="0"/>
          </a:p>
        </p:txBody>
      </p:sp>
      <p:sp>
        <p:nvSpPr>
          <p:cNvPr id="27" name="Text 24"/>
          <p:cNvSpPr/>
          <p:nvPr/>
        </p:nvSpPr>
        <p:spPr>
          <a:xfrm>
            <a:off x="6062644" y="2511000"/>
            <a:ext cx="2366953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0F766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Thiele 2021 [4]</a:t>
            </a:r>
            <a:endParaRPr lang="en-US" sz="550" dirty="0"/>
          </a:p>
        </p:txBody>
      </p:sp>
      <p:sp>
        <p:nvSpPr>
          <p:cNvPr id="28" name="Shape 25"/>
          <p:cNvSpPr/>
          <p:nvPr/>
        </p:nvSpPr>
        <p:spPr>
          <a:xfrm>
            <a:off x="514350" y="2814610"/>
            <a:ext cx="8115300" cy="50145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9" name="Shape 26"/>
          <p:cNvSpPr/>
          <p:nvPr/>
        </p:nvSpPr>
        <p:spPr>
          <a:xfrm>
            <a:off x="514350" y="2814610"/>
            <a:ext cx="8115300" cy="7144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0" name="Text 27"/>
          <p:cNvSpPr/>
          <p:nvPr/>
        </p:nvSpPr>
        <p:spPr>
          <a:xfrm>
            <a:off x="685800" y="2936053"/>
            <a:ext cx="89297" cy="13037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B45309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⚠</a:t>
            </a:r>
            <a:endParaRPr lang="en-US" sz="750" dirty="0"/>
          </a:p>
        </p:txBody>
      </p:sp>
      <p:sp>
        <p:nvSpPr>
          <p:cNvPr id="31" name="Text 28"/>
          <p:cNvSpPr/>
          <p:nvPr/>
        </p:nvSpPr>
        <p:spPr>
          <a:xfrm>
            <a:off x="832247" y="2928910"/>
            <a:ext cx="3499182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334155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THC contraindicated: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Pro-convulsant risk and absence of paediatric safety data. No 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role in epilepsy management.</a:t>
            </a:r>
            <a:endParaRPr lang="en-US" sz="600" dirty="0"/>
          </a:p>
        </p:txBody>
      </p:sp>
      <p:sp>
        <p:nvSpPr>
          <p:cNvPr id="32" name="Text 29"/>
          <p:cNvSpPr/>
          <p:nvPr/>
        </p:nvSpPr>
        <p:spPr>
          <a:xfrm>
            <a:off x="4617179" y="2936053"/>
            <a:ext cx="89297" cy="13037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B45309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⚠</a:t>
            </a:r>
            <a:endParaRPr lang="en-US" sz="750" dirty="0"/>
          </a:p>
        </p:txBody>
      </p:sp>
      <p:sp>
        <p:nvSpPr>
          <p:cNvPr id="33" name="Text 30"/>
          <p:cNvSpPr/>
          <p:nvPr/>
        </p:nvSpPr>
        <p:spPr>
          <a:xfrm>
            <a:off x="4763626" y="2928910"/>
            <a:ext cx="3694574" cy="2657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4000"/>
              </a:lnSpc>
              <a:buNone/>
            </a:pPr>
            <a:r>
              <a:rPr lang="en-US" sz="600" dirty="0">
                <a:solidFill>
                  <a:srgbClr val="334155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Hepatic monitoring required: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Baseline and periodic LFTs per Epidyolex labelling, particularly </a:t>
            </a: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with concomitant valproate.</a:t>
            </a:r>
            <a:endParaRPr lang="en-US" sz="600" dirty="0"/>
          </a:p>
        </p:txBody>
      </p:sp>
      <p:sp>
        <p:nvSpPr>
          <p:cNvPr id="34" name="Shape 31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35" name="Shape 32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6" name="Text 33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37" name="Text 34"/>
          <p:cNvSpPr/>
          <p:nvPr/>
        </p:nvSpPr>
        <p:spPr>
          <a:xfrm>
            <a:off x="8454628" y="4968478"/>
            <a:ext cx="175022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5 / 15</a:t>
            </a:r>
            <a:endParaRPr lang="en-US" sz="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71475"/>
            <a:ext cx="811530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05 / LEVEL 1 INDICATIONS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55427"/>
            <a:ext cx="81153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Sativex and Nabilone hold Level 1 evidence in their respective indications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14350" y="848320"/>
            <a:ext cx="8115300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The only indications where THC or THC:CBD products reach the highest evidence tier</a:t>
            </a:r>
            <a:endParaRPr lang="en-US" sz="750" dirty="0"/>
          </a:p>
        </p:txBody>
      </p:sp>
      <p:sp>
        <p:nvSpPr>
          <p:cNvPr id="6" name="Text 3"/>
          <p:cNvSpPr/>
          <p:nvPr/>
        </p:nvSpPr>
        <p:spPr>
          <a:xfrm>
            <a:off x="514350" y="1578769"/>
            <a:ext cx="3825478" cy="1857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MS-Related Spasticity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514350" y="1807369"/>
            <a:ext cx="3825478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4338CA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Sativex (nabiximols)</a:t>
            </a:r>
            <a:endParaRPr lang="en-US" sz="700" dirty="0"/>
          </a:p>
        </p:txBody>
      </p:sp>
      <p:sp>
        <p:nvSpPr>
          <p:cNvPr id="8" name="Text 5"/>
          <p:cNvSpPr/>
          <p:nvPr/>
        </p:nvSpPr>
        <p:spPr>
          <a:xfrm>
            <a:off x="514350" y="1966317"/>
            <a:ext cx="3825478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THC:CBD 1:1 oromucosal spray | UK licensed</a:t>
            </a:r>
            <a:endParaRPr lang="en-US" sz="600" dirty="0"/>
          </a:p>
        </p:txBody>
      </p:sp>
      <p:sp>
        <p:nvSpPr>
          <p:cNvPr id="9" name="Shape 6"/>
          <p:cNvSpPr/>
          <p:nvPr/>
        </p:nvSpPr>
        <p:spPr>
          <a:xfrm>
            <a:off x="514350" y="2232422"/>
            <a:ext cx="1630226" cy="146447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0" name="Text 7"/>
          <p:cNvSpPr/>
          <p:nvPr/>
        </p:nvSpPr>
        <p:spPr>
          <a:xfrm>
            <a:off x="514350" y="2232422"/>
            <a:ext cx="1630226" cy="146447"/>
          </a:xfrm>
          <a:prstGeom prst="rect">
            <a:avLst/>
          </a:prstGeom>
          <a:noFill/>
          <a:ln/>
        </p:spPr>
        <p:txBody>
          <a:bodyPr wrap="square" lIns="85090" tIns="25527" rIns="85090" bIns="25527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FFFFFF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LEVEL 1 — LICENSED / STRONGEST</a:t>
            </a:r>
            <a:endParaRPr lang="en-US" sz="550" dirty="0"/>
          </a:p>
        </p:txBody>
      </p:sp>
      <p:sp>
        <p:nvSpPr>
          <p:cNvPr id="11" name="Text 8"/>
          <p:cNvSpPr/>
          <p:nvPr/>
        </p:nvSpPr>
        <p:spPr>
          <a:xfrm>
            <a:off x="514350" y="2521744"/>
            <a:ext cx="3825478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94A3B8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KEY EVIDENCE</a:t>
            </a:r>
            <a:endParaRPr lang="en-US" sz="550" dirty="0"/>
          </a:p>
        </p:txBody>
      </p:sp>
      <p:sp>
        <p:nvSpPr>
          <p:cNvPr id="12" name="Text 9"/>
          <p:cNvSpPr/>
          <p:nvPr/>
        </p:nvSpPr>
        <p:spPr>
          <a:xfrm>
            <a:off x="514350" y="2682478"/>
            <a:ext cx="3825478" cy="4596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Two pivotal Phase 3 RCTs and an enriched-design responder trial demonstrate efficacy for MS-related spasticity inadequately responsive to other antispastics. CBD monotherapy has no robust evidence in this indication.</a:t>
            </a:r>
            <a:endParaRPr lang="en-US" sz="650" dirty="0"/>
          </a:p>
        </p:txBody>
      </p:sp>
      <p:sp>
        <p:nvSpPr>
          <p:cNvPr id="13" name="Text 10"/>
          <p:cNvSpPr/>
          <p:nvPr/>
        </p:nvSpPr>
        <p:spPr>
          <a:xfrm>
            <a:off x="514350" y="3285037"/>
            <a:ext cx="3825478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Collin 2007 [20], Novotna 2011 [21]</a:t>
            </a:r>
            <a:endParaRPr lang="en-US" sz="550" dirty="0"/>
          </a:p>
        </p:txBody>
      </p:sp>
      <p:sp>
        <p:nvSpPr>
          <p:cNvPr id="14" name="Text 11"/>
          <p:cNvSpPr/>
          <p:nvPr/>
        </p:nvSpPr>
        <p:spPr>
          <a:xfrm>
            <a:off x="4804172" y="1578769"/>
            <a:ext cx="3825478" cy="1857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Chemotherapy-Induced N&amp;V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4804172" y="1807369"/>
            <a:ext cx="3825478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B45309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Nabilone (Cesamet)</a:t>
            </a:r>
            <a:endParaRPr lang="en-US" sz="700" dirty="0"/>
          </a:p>
        </p:txBody>
      </p:sp>
      <p:sp>
        <p:nvSpPr>
          <p:cNvPr id="16" name="Text 13"/>
          <p:cNvSpPr/>
          <p:nvPr/>
        </p:nvSpPr>
        <p:spPr>
          <a:xfrm>
            <a:off x="4804172" y="1966317"/>
            <a:ext cx="3825478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Synthetic THC analogue | UK licensed</a:t>
            </a:r>
            <a:endParaRPr lang="en-US" sz="600" dirty="0"/>
          </a:p>
        </p:txBody>
      </p:sp>
      <p:sp>
        <p:nvSpPr>
          <p:cNvPr id="17" name="Shape 14"/>
          <p:cNvSpPr/>
          <p:nvPr/>
        </p:nvSpPr>
        <p:spPr>
          <a:xfrm>
            <a:off x="4804172" y="2232422"/>
            <a:ext cx="1630226" cy="146447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8" name="Text 15"/>
          <p:cNvSpPr/>
          <p:nvPr/>
        </p:nvSpPr>
        <p:spPr>
          <a:xfrm>
            <a:off x="4804172" y="2232422"/>
            <a:ext cx="1630226" cy="146447"/>
          </a:xfrm>
          <a:prstGeom prst="rect">
            <a:avLst/>
          </a:prstGeom>
          <a:noFill/>
          <a:ln/>
        </p:spPr>
        <p:txBody>
          <a:bodyPr wrap="square" lIns="85090" tIns="25527" rIns="85090" bIns="25527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FFFFFF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LEVEL 1 — LICENSED / STRONGEST</a:t>
            </a:r>
            <a:endParaRPr lang="en-US" sz="550" dirty="0"/>
          </a:p>
        </p:txBody>
      </p:sp>
      <p:sp>
        <p:nvSpPr>
          <p:cNvPr id="19" name="Text 16"/>
          <p:cNvSpPr/>
          <p:nvPr/>
        </p:nvSpPr>
        <p:spPr>
          <a:xfrm>
            <a:off x="4804172" y="2521744"/>
            <a:ext cx="3825478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b="1" spc="1" kern="0" dirty="0">
                <a:solidFill>
                  <a:srgbClr val="94A3B8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KEY EVIDENCE</a:t>
            </a:r>
            <a:endParaRPr lang="en-US" sz="550" dirty="0"/>
          </a:p>
        </p:txBody>
      </p:sp>
      <p:sp>
        <p:nvSpPr>
          <p:cNvPr id="20" name="Text 17"/>
          <p:cNvSpPr/>
          <p:nvPr/>
        </p:nvSpPr>
        <p:spPr>
          <a:xfrm>
            <a:off x="4804172" y="2682478"/>
            <a:ext cx="3825478" cy="4596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Nabilone and dronabinol are both supported by Phase 3 RCTs and meta-analyses. Nabilone is licensed in the UK as Cesamet for CINV. CBD has no licensed CINV indication and limited data in this area.</a:t>
            </a:r>
            <a:endParaRPr lang="en-US" sz="650" dirty="0"/>
          </a:p>
        </p:txBody>
      </p:sp>
      <p:sp>
        <p:nvSpPr>
          <p:cNvPr id="21" name="Text 18"/>
          <p:cNvSpPr/>
          <p:nvPr/>
        </p:nvSpPr>
        <p:spPr>
          <a:xfrm>
            <a:off x="4804172" y="3285037"/>
            <a:ext cx="3825478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Tramer 2001 [17], Whiting 2015 [18]</a:t>
            </a:r>
            <a:endParaRPr lang="en-US" sz="550" dirty="0"/>
          </a:p>
        </p:txBody>
      </p:sp>
      <p:sp>
        <p:nvSpPr>
          <p:cNvPr id="22" name="Shape 19"/>
          <p:cNvSpPr/>
          <p:nvPr/>
        </p:nvSpPr>
        <p:spPr>
          <a:xfrm>
            <a:off x="514350" y="3388621"/>
            <a:ext cx="8115300" cy="219670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3" name="Shape 20"/>
          <p:cNvSpPr/>
          <p:nvPr/>
        </p:nvSpPr>
        <p:spPr>
          <a:xfrm>
            <a:off x="514350" y="3388621"/>
            <a:ext cx="8115300" cy="7144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4" name="Text 21"/>
          <p:cNvSpPr/>
          <p:nvPr/>
        </p:nvSpPr>
        <p:spPr>
          <a:xfrm>
            <a:off x="514350" y="3488634"/>
            <a:ext cx="811530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i="1" dirty="0">
                <a:solidFill>
                  <a:srgbClr val="94A3B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CBD monotherapy has no robust evidence in either of these indications. THC or THC:CBD products are the prevailing molecules.</a:t>
            </a:r>
            <a:endParaRPr lang="en-US" sz="600" dirty="0"/>
          </a:p>
        </p:txBody>
      </p:sp>
      <p:sp>
        <p:nvSpPr>
          <p:cNvPr id="25" name="Shape 22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6" name="Shape 23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7" name="Text 24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28" name="Text 25"/>
          <p:cNvSpPr/>
          <p:nvPr/>
        </p:nvSpPr>
        <p:spPr>
          <a:xfrm>
            <a:off x="8452842" y="4968478"/>
            <a:ext cx="176808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6 / 15</a:t>
            </a:r>
            <a:endParaRPr lang="en-US" sz="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42900"/>
            <a:ext cx="811530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06 / PAIN &amp; ONCOLOGY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26852"/>
            <a:ext cx="81153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Cancer pain and neuropathic pain show evidence signals but mixed Phase 3 results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14350" y="819745"/>
            <a:ext cx="8115300" cy="13037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AIDS-related wasting retains the strongest THC evidence outside licensed indications</a:t>
            </a:r>
            <a:endParaRPr lang="en-US" sz="750" dirty="0"/>
          </a:p>
        </p:txBody>
      </p:sp>
      <p:sp>
        <p:nvSpPr>
          <p:cNvPr id="6" name="Text 3"/>
          <p:cNvSpPr/>
          <p:nvPr/>
        </p:nvSpPr>
        <p:spPr>
          <a:xfrm>
            <a:off x="514350" y="1150144"/>
            <a:ext cx="2000250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94A3B8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INDICATION &amp; LEVEL</a:t>
            </a:r>
            <a:endParaRPr lang="en-US" sz="500" dirty="0"/>
          </a:p>
        </p:txBody>
      </p:sp>
      <p:sp>
        <p:nvSpPr>
          <p:cNvPr id="7" name="Text 4"/>
          <p:cNvSpPr/>
          <p:nvPr/>
        </p:nvSpPr>
        <p:spPr>
          <a:xfrm>
            <a:off x="2686050" y="1150144"/>
            <a:ext cx="3771900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94A3B8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MOLECULE &amp; EVIDENCE</a:t>
            </a:r>
            <a:endParaRPr lang="en-US" sz="500" dirty="0"/>
          </a:p>
        </p:txBody>
      </p:sp>
      <p:sp>
        <p:nvSpPr>
          <p:cNvPr id="8" name="Text 5"/>
          <p:cNvSpPr/>
          <p:nvPr/>
        </p:nvSpPr>
        <p:spPr>
          <a:xfrm>
            <a:off x="6629400" y="1150144"/>
            <a:ext cx="2000250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94A3B8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UK STATUS &amp; VERDICT</a:t>
            </a:r>
            <a:endParaRPr lang="en-US" sz="500" dirty="0"/>
          </a:p>
        </p:txBody>
      </p:sp>
      <p:sp>
        <p:nvSpPr>
          <p:cNvPr id="9" name="Shape 6"/>
          <p:cNvSpPr/>
          <p:nvPr/>
        </p:nvSpPr>
        <p:spPr>
          <a:xfrm>
            <a:off x="400050" y="1443038"/>
            <a:ext cx="28575" cy="865398"/>
          </a:xfrm>
          <a:prstGeom prst="rect">
            <a:avLst/>
          </a:prstGeom>
          <a:solidFill>
            <a:srgbClr val="B45309"/>
          </a:solidFill>
          <a:ln/>
        </p:spPr>
      </p:sp>
      <p:sp>
        <p:nvSpPr>
          <p:cNvPr id="10" name="Text 7"/>
          <p:cNvSpPr/>
          <p:nvPr/>
        </p:nvSpPr>
        <p:spPr>
          <a:xfrm>
            <a:off x="514350" y="1471613"/>
            <a:ext cx="2000250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AIDS-Related Wasting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514350" y="1679674"/>
            <a:ext cx="157163" cy="157163"/>
          </a:xfrm>
          <a:prstGeom prst="rect">
            <a:avLst/>
          </a:prstGeom>
          <a:solidFill>
            <a:srgbClr val="0E7490"/>
          </a:solidFill>
          <a:ln/>
        </p:spPr>
      </p:sp>
      <p:sp>
        <p:nvSpPr>
          <p:cNvPr id="12" name="Text 9"/>
          <p:cNvSpPr/>
          <p:nvPr/>
        </p:nvSpPr>
        <p:spPr>
          <a:xfrm>
            <a:off x="514350" y="1679674"/>
            <a:ext cx="157163" cy="157163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algn="ctr" indent="0" marL="0">
              <a:buNone/>
            </a:pPr>
            <a:r>
              <a:rPr lang="en-US" sz="600" dirty="0">
                <a:solidFill>
                  <a:srgbClr val="FFFFFF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2</a:t>
            </a:r>
            <a:endParaRPr lang="en-US" sz="600" dirty="0"/>
          </a:p>
        </p:txBody>
      </p:sp>
      <p:sp>
        <p:nvSpPr>
          <p:cNvPr id="13" name="Text 10"/>
          <p:cNvSpPr/>
          <p:nvPr/>
        </p:nvSpPr>
        <p:spPr>
          <a:xfrm>
            <a:off x="714375" y="1706463"/>
            <a:ext cx="538293" cy="1035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0E7490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STRONG RCT</a:t>
            </a:r>
            <a:endParaRPr lang="en-US" sz="550" dirty="0"/>
          </a:p>
        </p:txBody>
      </p:sp>
      <p:sp>
        <p:nvSpPr>
          <p:cNvPr id="14" name="Shape 11"/>
          <p:cNvSpPr/>
          <p:nvPr/>
        </p:nvSpPr>
        <p:spPr>
          <a:xfrm>
            <a:off x="2686050" y="1484114"/>
            <a:ext cx="306539" cy="146447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5" name="Text 12"/>
          <p:cNvSpPr/>
          <p:nvPr/>
        </p:nvSpPr>
        <p:spPr>
          <a:xfrm>
            <a:off x="2686050" y="1484114"/>
            <a:ext cx="306539" cy="146447"/>
          </a:xfrm>
          <a:prstGeom prst="rect">
            <a:avLst/>
          </a:prstGeom>
          <a:noFill/>
          <a:ln/>
        </p:spPr>
        <p:txBody>
          <a:bodyPr wrap="none" lIns="85090" tIns="25527" rIns="85090" bIns="25527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B45309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THC</a:t>
            </a:r>
            <a:endParaRPr lang="en-US" sz="550" dirty="0"/>
          </a:p>
        </p:txBody>
      </p:sp>
      <p:sp>
        <p:nvSpPr>
          <p:cNvPr id="16" name="Text 13"/>
          <p:cNvSpPr/>
          <p:nvPr/>
        </p:nvSpPr>
        <p:spPr>
          <a:xfrm>
            <a:off x="2686050" y="1687711"/>
            <a:ext cx="3771900" cy="4457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Dronabinol (synthetic THC) supported by Beal 1995/1997 trials demonstrating appetite stimulation and weight stabilisation. FDA-approved as Marinol. CBD has no clinical evidence for appetite stimulation.</a:t>
            </a:r>
            <a:endParaRPr lang="en-US" sz="650" dirty="0"/>
          </a:p>
        </p:txBody>
      </p:sp>
      <p:sp>
        <p:nvSpPr>
          <p:cNvPr id="17" name="Text 14"/>
          <p:cNvSpPr/>
          <p:nvPr/>
        </p:nvSpPr>
        <p:spPr>
          <a:xfrm>
            <a:off x="2686050" y="2176276"/>
            <a:ext cx="3771900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16, 17, 18</a:t>
            </a:r>
            <a:endParaRPr lang="en-US" sz="550" dirty="0"/>
          </a:p>
        </p:txBody>
      </p:sp>
      <p:sp>
        <p:nvSpPr>
          <p:cNvPr id="18" name="Text 15"/>
          <p:cNvSpPr/>
          <p:nvPr/>
        </p:nvSpPr>
        <p:spPr>
          <a:xfrm>
            <a:off x="6629400" y="1471613"/>
            <a:ext cx="200025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Specials / unlicensed only</a:t>
            </a:r>
            <a:endParaRPr lang="en-US" sz="600" dirty="0"/>
          </a:p>
        </p:txBody>
      </p:sp>
      <p:sp>
        <p:nvSpPr>
          <p:cNvPr id="19" name="Text 16"/>
          <p:cNvSpPr/>
          <p:nvPr/>
        </p:nvSpPr>
        <p:spPr>
          <a:xfrm>
            <a:off x="6629400" y="1612702"/>
            <a:ext cx="2000250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Not UK-licensed. Available via Specials import on consultant authorisation. THC analogue has strongest evidence.</a:t>
            </a:r>
            <a:endParaRPr lang="en-US" sz="600" dirty="0"/>
          </a:p>
        </p:txBody>
      </p:sp>
      <p:sp>
        <p:nvSpPr>
          <p:cNvPr id="20" name="Shape 17"/>
          <p:cNvSpPr/>
          <p:nvPr/>
        </p:nvSpPr>
        <p:spPr>
          <a:xfrm>
            <a:off x="400050" y="2544180"/>
            <a:ext cx="28575" cy="865398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21" name="Text 18"/>
          <p:cNvSpPr/>
          <p:nvPr/>
        </p:nvSpPr>
        <p:spPr>
          <a:xfrm>
            <a:off x="514350" y="2572755"/>
            <a:ext cx="2000250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Cancer Pain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514350" y="2780816"/>
            <a:ext cx="157163" cy="157163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23" name="Text 20"/>
          <p:cNvSpPr/>
          <p:nvPr/>
        </p:nvSpPr>
        <p:spPr>
          <a:xfrm>
            <a:off x="514350" y="2780816"/>
            <a:ext cx="157163" cy="157163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algn="ctr" indent="0" marL="0">
              <a:buNone/>
            </a:pPr>
            <a:r>
              <a:rPr lang="en-US" sz="600" dirty="0">
                <a:solidFill>
                  <a:srgbClr val="FFFFFF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</a:t>
            </a:r>
            <a:endParaRPr lang="en-US" sz="600" dirty="0"/>
          </a:p>
        </p:txBody>
      </p:sp>
      <p:sp>
        <p:nvSpPr>
          <p:cNvPr id="24" name="Text 21"/>
          <p:cNvSpPr/>
          <p:nvPr/>
        </p:nvSpPr>
        <p:spPr>
          <a:xfrm>
            <a:off x="714375" y="2807605"/>
            <a:ext cx="455637" cy="1035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4338CA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MODERATE</a:t>
            </a:r>
            <a:endParaRPr lang="en-US" sz="550" dirty="0"/>
          </a:p>
        </p:txBody>
      </p:sp>
      <p:sp>
        <p:nvSpPr>
          <p:cNvPr id="25" name="Shape 22"/>
          <p:cNvSpPr/>
          <p:nvPr/>
        </p:nvSpPr>
        <p:spPr>
          <a:xfrm>
            <a:off x="2686050" y="2585256"/>
            <a:ext cx="537428" cy="146447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26" name="Text 23"/>
          <p:cNvSpPr/>
          <p:nvPr/>
        </p:nvSpPr>
        <p:spPr>
          <a:xfrm>
            <a:off x="2686050" y="2585256"/>
            <a:ext cx="537428" cy="146447"/>
          </a:xfrm>
          <a:prstGeom prst="rect">
            <a:avLst/>
          </a:prstGeom>
          <a:noFill/>
          <a:ln/>
        </p:spPr>
        <p:txBody>
          <a:bodyPr wrap="none" lIns="85090" tIns="25527" rIns="85090" bIns="25527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4338CA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 : THC</a:t>
            </a:r>
            <a:endParaRPr lang="en-US" sz="550" dirty="0"/>
          </a:p>
        </p:txBody>
      </p:sp>
      <p:sp>
        <p:nvSpPr>
          <p:cNvPr id="27" name="Text 24"/>
          <p:cNvSpPr/>
          <p:nvPr/>
        </p:nvSpPr>
        <p:spPr>
          <a:xfrm>
            <a:off x="2686050" y="2788853"/>
            <a:ext cx="3771900" cy="4457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Earlier Phase 2/3 trials positive (Johnson 2010, Portenoy 2012) but subsequent Phase 3 failed primary endpoints (Lichtman 2018). CBD monotherapy not supported in cancer pain.</a:t>
            </a:r>
            <a:endParaRPr lang="en-US" sz="650" dirty="0"/>
          </a:p>
        </p:txBody>
      </p:sp>
      <p:sp>
        <p:nvSpPr>
          <p:cNvPr id="28" name="Text 25"/>
          <p:cNvSpPr/>
          <p:nvPr/>
        </p:nvSpPr>
        <p:spPr>
          <a:xfrm>
            <a:off x="2686050" y="3277419"/>
            <a:ext cx="3771900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18, 22, 23, 24</a:t>
            </a:r>
            <a:endParaRPr lang="en-US" sz="550" dirty="0"/>
          </a:p>
        </p:txBody>
      </p:sp>
      <p:sp>
        <p:nvSpPr>
          <p:cNvPr id="29" name="Text 26"/>
          <p:cNvSpPr/>
          <p:nvPr/>
        </p:nvSpPr>
        <p:spPr>
          <a:xfrm>
            <a:off x="6629400" y="2572755"/>
            <a:ext cx="200025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Sativex (off-label)</a:t>
            </a:r>
            <a:endParaRPr lang="en-US" sz="600" dirty="0"/>
          </a:p>
        </p:txBody>
      </p:sp>
      <p:sp>
        <p:nvSpPr>
          <p:cNvPr id="30" name="Text 27"/>
          <p:cNvSpPr/>
          <p:nvPr/>
        </p:nvSpPr>
        <p:spPr>
          <a:xfrm>
            <a:off x="6629400" y="2713844"/>
            <a:ext cx="2000250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Licensed product used off-label. Evidence signal exists; mixed Phase 3 results. Specialist justification required.</a:t>
            </a:r>
            <a:endParaRPr lang="en-US" sz="600" dirty="0"/>
          </a:p>
        </p:txBody>
      </p:sp>
      <p:sp>
        <p:nvSpPr>
          <p:cNvPr id="31" name="Shape 28"/>
          <p:cNvSpPr/>
          <p:nvPr/>
        </p:nvSpPr>
        <p:spPr>
          <a:xfrm>
            <a:off x="400050" y="3645322"/>
            <a:ext cx="28575" cy="865398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32" name="Text 29"/>
          <p:cNvSpPr/>
          <p:nvPr/>
        </p:nvSpPr>
        <p:spPr>
          <a:xfrm>
            <a:off x="514350" y="3673897"/>
            <a:ext cx="2000250" cy="1482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Chronic Neuropathic Pain</a:t>
            </a:r>
            <a:endParaRPr lang="en-US" sz="800" dirty="0"/>
          </a:p>
        </p:txBody>
      </p:sp>
      <p:sp>
        <p:nvSpPr>
          <p:cNvPr id="33" name="Shape 30"/>
          <p:cNvSpPr/>
          <p:nvPr/>
        </p:nvSpPr>
        <p:spPr>
          <a:xfrm>
            <a:off x="514350" y="3881958"/>
            <a:ext cx="157163" cy="157163"/>
          </a:xfrm>
          <a:prstGeom prst="rect">
            <a:avLst/>
          </a:prstGeom>
          <a:solidFill>
            <a:srgbClr val="4338CA"/>
          </a:solidFill>
          <a:ln/>
        </p:spPr>
      </p:sp>
      <p:sp>
        <p:nvSpPr>
          <p:cNvPr id="34" name="Text 31"/>
          <p:cNvSpPr/>
          <p:nvPr/>
        </p:nvSpPr>
        <p:spPr>
          <a:xfrm>
            <a:off x="514350" y="3881958"/>
            <a:ext cx="157163" cy="157163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algn="ctr" indent="0" marL="0">
              <a:buNone/>
            </a:pPr>
            <a:r>
              <a:rPr lang="en-US" sz="600" dirty="0">
                <a:solidFill>
                  <a:srgbClr val="FFFFFF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</a:t>
            </a:r>
            <a:endParaRPr lang="en-US" sz="600" dirty="0"/>
          </a:p>
        </p:txBody>
      </p:sp>
      <p:sp>
        <p:nvSpPr>
          <p:cNvPr id="35" name="Text 32"/>
          <p:cNvSpPr/>
          <p:nvPr/>
        </p:nvSpPr>
        <p:spPr>
          <a:xfrm>
            <a:off x="714375" y="3908747"/>
            <a:ext cx="455637" cy="1035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spc="1" kern="0" dirty="0">
                <a:solidFill>
                  <a:srgbClr val="4338CA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MODERATE</a:t>
            </a:r>
            <a:endParaRPr lang="en-US" sz="550" dirty="0"/>
          </a:p>
        </p:txBody>
      </p:sp>
      <p:sp>
        <p:nvSpPr>
          <p:cNvPr id="36" name="Shape 33"/>
          <p:cNvSpPr/>
          <p:nvPr/>
        </p:nvSpPr>
        <p:spPr>
          <a:xfrm>
            <a:off x="2686050" y="3686398"/>
            <a:ext cx="537428" cy="146447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37" name="Text 34"/>
          <p:cNvSpPr/>
          <p:nvPr/>
        </p:nvSpPr>
        <p:spPr>
          <a:xfrm>
            <a:off x="2686050" y="3686398"/>
            <a:ext cx="537428" cy="146447"/>
          </a:xfrm>
          <a:prstGeom prst="rect">
            <a:avLst/>
          </a:prstGeom>
          <a:noFill/>
          <a:ln/>
        </p:spPr>
        <p:txBody>
          <a:bodyPr wrap="none" lIns="85090" tIns="25527" rIns="85090" bIns="25527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4338CA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 : THC</a:t>
            </a:r>
            <a:endParaRPr lang="en-US" sz="550" dirty="0"/>
          </a:p>
        </p:txBody>
      </p:sp>
      <p:sp>
        <p:nvSpPr>
          <p:cNvPr id="38" name="Text 35"/>
          <p:cNvSpPr/>
          <p:nvPr/>
        </p:nvSpPr>
        <p:spPr>
          <a:xfrm>
            <a:off x="2686050" y="3889995"/>
            <a:ext cx="3771900" cy="4457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Whiting 2015 meta-analysis shows modest effects for CBD:THC on central neuropathic pain. CBD monotherapy data weak. THC monotherapy poorly tolerated at therapeutic doses.</a:t>
            </a:r>
            <a:endParaRPr lang="en-US" sz="650" dirty="0"/>
          </a:p>
        </p:txBody>
      </p:sp>
      <p:sp>
        <p:nvSpPr>
          <p:cNvPr id="39" name="Text 36"/>
          <p:cNvSpPr/>
          <p:nvPr/>
        </p:nvSpPr>
        <p:spPr>
          <a:xfrm>
            <a:off x="2686050" y="4378561"/>
            <a:ext cx="3771900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18, 22, 23, 24</a:t>
            </a:r>
            <a:endParaRPr lang="en-US" sz="550" dirty="0"/>
          </a:p>
        </p:txBody>
      </p:sp>
      <p:sp>
        <p:nvSpPr>
          <p:cNvPr id="40" name="Text 37"/>
          <p:cNvSpPr/>
          <p:nvPr/>
        </p:nvSpPr>
        <p:spPr>
          <a:xfrm>
            <a:off x="6629400" y="3673897"/>
            <a:ext cx="200025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Sativex (off-label)</a:t>
            </a:r>
            <a:endParaRPr lang="en-US" sz="600" dirty="0"/>
          </a:p>
        </p:txBody>
      </p:sp>
      <p:sp>
        <p:nvSpPr>
          <p:cNvPr id="41" name="Text 38"/>
          <p:cNvSpPr/>
          <p:nvPr/>
        </p:nvSpPr>
        <p:spPr>
          <a:xfrm>
            <a:off x="6629400" y="3814986"/>
            <a:ext cx="200025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0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UK guidance does not support routine cannabinoid prescribing for chronic pain.</a:t>
            </a:r>
            <a:endParaRPr lang="en-US" sz="600" dirty="0"/>
          </a:p>
        </p:txBody>
      </p:sp>
      <p:sp>
        <p:nvSpPr>
          <p:cNvPr id="42" name="Shape 39"/>
          <p:cNvSpPr/>
          <p:nvPr/>
        </p:nvSpPr>
        <p:spPr>
          <a:xfrm>
            <a:off x="6629400" y="4115023"/>
            <a:ext cx="667606" cy="121444"/>
          </a:xfrm>
          <a:prstGeom prst="rect">
            <a:avLst/>
          </a:prstGeom>
          <a:solidFill>
            <a:srgbClr val="EFF6FF"/>
          </a:solidFill>
          <a:ln/>
        </p:spPr>
      </p:sp>
      <p:sp>
        <p:nvSpPr>
          <p:cNvPr id="43" name="Text 40"/>
          <p:cNvSpPr/>
          <p:nvPr/>
        </p:nvSpPr>
        <p:spPr>
          <a:xfrm>
            <a:off x="6629400" y="4115023"/>
            <a:ext cx="667606" cy="121444"/>
          </a:xfrm>
          <a:prstGeom prst="rect">
            <a:avLst/>
          </a:prstGeom>
          <a:noFill/>
          <a:ln/>
        </p:spPr>
        <p:txBody>
          <a:bodyPr wrap="none" lIns="68072" tIns="17018" rIns="68072" bIns="17018" rtlCol="0" anchor="t">
            <a:spAutoFit/>
          </a:bodyPr>
          <a:lstStyle/>
          <a:p>
            <a:pPr algn="l" indent="0" marL="0">
              <a:buNone/>
            </a:pPr>
            <a:r>
              <a:rPr lang="en-US" sz="500" b="1" dirty="0">
                <a:solidFill>
                  <a:srgbClr val="1D4ED8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NICE CAUTION</a:t>
            </a:r>
            <a:endParaRPr lang="en-US" sz="500" dirty="0"/>
          </a:p>
        </p:txBody>
      </p:sp>
      <p:sp>
        <p:nvSpPr>
          <p:cNvPr id="44" name="Shape 41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5" name="Shape 42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6" name="Text 43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47" name="Text 44"/>
          <p:cNvSpPr/>
          <p:nvPr/>
        </p:nvSpPr>
        <p:spPr>
          <a:xfrm>
            <a:off x="8459986" y="4968478"/>
            <a:ext cx="169664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7 / 15</a:t>
            </a:r>
            <a:endParaRPr lang="en-US" sz="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42900"/>
            <a:ext cx="5000625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07 / PSYCHIATRY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26852"/>
            <a:ext cx="5000625" cy="5000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 shows positive psychiatric signals; THC is contraindicated in all psychiatric indications</a:t>
            </a:r>
            <a:endParaRPr lang="en-US" sz="1400" dirty="0"/>
          </a:p>
        </p:txBody>
      </p:sp>
      <p:sp>
        <p:nvSpPr>
          <p:cNvPr id="5" name="Shape 2"/>
          <p:cNvSpPr/>
          <p:nvPr/>
        </p:nvSpPr>
        <p:spPr>
          <a:xfrm>
            <a:off x="7708106" y="428625"/>
            <a:ext cx="921544" cy="18038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6" name="Text 3"/>
          <p:cNvSpPr/>
          <p:nvPr/>
        </p:nvSpPr>
        <p:spPr>
          <a:xfrm>
            <a:off x="7708106" y="428625"/>
            <a:ext cx="921544" cy="180380"/>
          </a:xfrm>
          <a:prstGeom prst="rect">
            <a:avLst/>
          </a:prstGeom>
          <a:noFill/>
          <a:ln/>
        </p:spPr>
        <p:txBody>
          <a:bodyPr wrap="none" lIns="102108" tIns="51054" rIns="102108" bIns="51054" rtlCol="0" anchor="t">
            <a:spAutoFit/>
          </a:bodyPr>
          <a:lstStyle/>
          <a:p>
            <a:pPr algn="l" indent="0" marL="0">
              <a:buNone/>
            </a:pPr>
            <a:r>
              <a:rPr lang="en-US" sz="500" spc="1" kern="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⚠ PSYCH CAUTION</a:t>
            </a:r>
            <a:endParaRPr lang="en-US" sz="500" dirty="0"/>
          </a:p>
        </p:txBody>
      </p:sp>
      <p:sp>
        <p:nvSpPr>
          <p:cNvPr id="7" name="Text 4"/>
          <p:cNvSpPr/>
          <p:nvPr/>
        </p:nvSpPr>
        <p:spPr>
          <a:xfrm>
            <a:off x="514350" y="1255514"/>
            <a:ext cx="1714500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94A3B8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INDICATION</a:t>
            </a:r>
            <a:endParaRPr lang="en-US" sz="500" dirty="0"/>
          </a:p>
        </p:txBody>
      </p:sp>
      <p:sp>
        <p:nvSpPr>
          <p:cNvPr id="8" name="Text 5"/>
          <p:cNvSpPr/>
          <p:nvPr/>
        </p:nvSpPr>
        <p:spPr>
          <a:xfrm>
            <a:off x="2371725" y="1255514"/>
            <a:ext cx="571500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94A3B8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LEVEL</a:t>
            </a:r>
            <a:endParaRPr lang="en-US" sz="500" dirty="0"/>
          </a:p>
        </p:txBody>
      </p:sp>
      <p:sp>
        <p:nvSpPr>
          <p:cNvPr id="9" name="Text 6"/>
          <p:cNvSpPr/>
          <p:nvPr/>
        </p:nvSpPr>
        <p:spPr>
          <a:xfrm>
            <a:off x="3086100" y="1255514"/>
            <a:ext cx="3400425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94A3B8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KEY EVIDENCE</a:t>
            </a:r>
            <a:endParaRPr lang="en-US" sz="500" dirty="0"/>
          </a:p>
        </p:txBody>
      </p:sp>
      <p:sp>
        <p:nvSpPr>
          <p:cNvPr id="10" name="Text 7"/>
          <p:cNvSpPr/>
          <p:nvPr/>
        </p:nvSpPr>
        <p:spPr>
          <a:xfrm>
            <a:off x="6629400" y="1255514"/>
            <a:ext cx="2000250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94A3B8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VERDICT</a:t>
            </a:r>
            <a:endParaRPr lang="en-US" sz="500" dirty="0"/>
          </a:p>
        </p:txBody>
      </p:sp>
      <p:sp>
        <p:nvSpPr>
          <p:cNvPr id="11" name="Text 8"/>
          <p:cNvSpPr/>
          <p:nvPr/>
        </p:nvSpPr>
        <p:spPr>
          <a:xfrm>
            <a:off x="514350" y="1562695"/>
            <a:ext cx="1714500" cy="13930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7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Schizophrenia (Adjunct)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514350" y="1716286"/>
            <a:ext cx="1714500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CBD monotherapy or adjunct</a:t>
            </a:r>
            <a:endParaRPr lang="en-US" sz="550" dirty="0"/>
          </a:p>
        </p:txBody>
      </p:sp>
      <p:sp>
        <p:nvSpPr>
          <p:cNvPr id="13" name="Text 10"/>
          <p:cNvSpPr/>
          <p:nvPr/>
        </p:nvSpPr>
        <p:spPr>
          <a:xfrm>
            <a:off x="2371725" y="1562695"/>
            <a:ext cx="571500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dirty="0">
                <a:solidFill>
                  <a:srgbClr val="4338CA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2371725" y="1777008"/>
            <a:ext cx="571500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4338CA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MODERATE</a:t>
            </a:r>
            <a:endParaRPr lang="en-US" sz="500" dirty="0"/>
          </a:p>
        </p:txBody>
      </p:sp>
      <p:sp>
        <p:nvSpPr>
          <p:cNvPr id="15" name="Text 12"/>
          <p:cNvSpPr/>
          <p:nvPr/>
        </p:nvSpPr>
        <p:spPr>
          <a:xfrm>
            <a:off x="3086100" y="1562695"/>
            <a:ext cx="3400425" cy="4457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Leweke 2012: CBD vs amisulpride, comparable efficacy. McGuire 2018: CBD adjunct 600-800 mg/day, positive primary endpoint. Boggs 2018: negative at lower dose.</a:t>
            </a:r>
            <a:endParaRPr lang="en-US" sz="650" dirty="0"/>
          </a:p>
        </p:txBody>
      </p:sp>
      <p:sp>
        <p:nvSpPr>
          <p:cNvPr id="16" name="Text 13"/>
          <p:cNvSpPr/>
          <p:nvPr/>
        </p:nvSpPr>
        <p:spPr>
          <a:xfrm>
            <a:off x="3086100" y="2036973"/>
            <a:ext cx="3400425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 5, 6, 7, 8</a:t>
            </a:r>
            <a:endParaRPr lang="en-US" sz="500" dirty="0"/>
          </a:p>
        </p:txBody>
      </p:sp>
      <p:sp>
        <p:nvSpPr>
          <p:cNvPr id="17" name="Text 14"/>
          <p:cNvSpPr/>
          <p:nvPr/>
        </p:nvSpPr>
        <p:spPr>
          <a:xfrm>
            <a:off x="6629400" y="1562695"/>
            <a:ext cx="200025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0F766E"/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CBD has only positive evidence; THC contraindicated</a:t>
            </a:r>
            <a:endParaRPr lang="en-US" sz="650" dirty="0"/>
          </a:p>
        </p:txBody>
      </p:sp>
      <p:sp>
        <p:nvSpPr>
          <p:cNvPr id="18" name="Text 15"/>
          <p:cNvSpPr/>
          <p:nvPr/>
        </p:nvSpPr>
        <p:spPr>
          <a:xfrm>
            <a:off x="514350" y="2395947"/>
            <a:ext cx="171450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7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Social Anxiety / Acute Performance Anxiety</a:t>
            </a:r>
            <a:endParaRPr lang="en-US" sz="750" dirty="0"/>
          </a:p>
        </p:txBody>
      </p:sp>
      <p:sp>
        <p:nvSpPr>
          <p:cNvPr id="19" name="Text 16"/>
          <p:cNvSpPr/>
          <p:nvPr/>
        </p:nvSpPr>
        <p:spPr>
          <a:xfrm>
            <a:off x="514350" y="2688841"/>
            <a:ext cx="1714500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Acute single-dose studies</a:t>
            </a:r>
            <a:endParaRPr lang="en-US" sz="550" dirty="0"/>
          </a:p>
        </p:txBody>
      </p:sp>
      <p:sp>
        <p:nvSpPr>
          <p:cNvPr id="20" name="Text 17"/>
          <p:cNvSpPr/>
          <p:nvPr/>
        </p:nvSpPr>
        <p:spPr>
          <a:xfrm>
            <a:off x="2371725" y="2395947"/>
            <a:ext cx="571500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dirty="0">
                <a:solidFill>
                  <a:srgbClr val="4338CA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2371725" y="2610259"/>
            <a:ext cx="571500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4338CA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MODERATE</a:t>
            </a:r>
            <a:endParaRPr lang="en-US" sz="500" dirty="0"/>
          </a:p>
        </p:txBody>
      </p:sp>
      <p:sp>
        <p:nvSpPr>
          <p:cNvPr id="22" name="Text 19"/>
          <p:cNvSpPr/>
          <p:nvPr/>
        </p:nvSpPr>
        <p:spPr>
          <a:xfrm>
            <a:off x="3086100" y="2395947"/>
            <a:ext cx="3400425" cy="4457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Bergamaschi 2011, Crippa 2011, Linares 2019: acute-dosing RCTs at 300-600 mg showing reductions in anticipatory and performance anxiety. No chronic Phase 3 data.</a:t>
            </a:r>
            <a:endParaRPr lang="en-US" sz="650" dirty="0"/>
          </a:p>
        </p:txBody>
      </p:sp>
      <p:sp>
        <p:nvSpPr>
          <p:cNvPr id="23" name="Text 20"/>
          <p:cNvSpPr/>
          <p:nvPr/>
        </p:nvSpPr>
        <p:spPr>
          <a:xfrm>
            <a:off x="3086100" y="2870225"/>
            <a:ext cx="3400425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 9, 10, 11</a:t>
            </a:r>
            <a:endParaRPr lang="en-US" sz="500" dirty="0"/>
          </a:p>
        </p:txBody>
      </p:sp>
      <p:sp>
        <p:nvSpPr>
          <p:cNvPr id="24" name="Text 21"/>
          <p:cNvSpPr/>
          <p:nvPr/>
        </p:nvSpPr>
        <p:spPr>
          <a:xfrm>
            <a:off x="6629400" y="2395947"/>
            <a:ext cx="200025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0F766E"/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CBD has small acute-dose RCT support; not licensed</a:t>
            </a:r>
            <a:endParaRPr lang="en-US" sz="650" dirty="0"/>
          </a:p>
        </p:txBody>
      </p:sp>
      <p:sp>
        <p:nvSpPr>
          <p:cNvPr id="25" name="Text 22"/>
          <p:cNvSpPr/>
          <p:nvPr/>
        </p:nvSpPr>
        <p:spPr>
          <a:xfrm>
            <a:off x="514350" y="3229198"/>
            <a:ext cx="1714500" cy="13930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7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Generalised Anxiety Disorder</a:t>
            </a:r>
            <a:endParaRPr lang="en-US" sz="750" dirty="0"/>
          </a:p>
        </p:txBody>
      </p:sp>
      <p:sp>
        <p:nvSpPr>
          <p:cNvPr id="26" name="Text 23"/>
          <p:cNvSpPr/>
          <p:nvPr/>
        </p:nvSpPr>
        <p:spPr>
          <a:xfrm>
            <a:off x="514350" y="3382789"/>
            <a:ext cx="1714500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50" dirty="0">
                <a:solidFill>
                  <a:srgbClr val="64748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Chronic dosing extrapolation</a:t>
            </a:r>
            <a:endParaRPr lang="en-US" sz="550" dirty="0"/>
          </a:p>
        </p:txBody>
      </p:sp>
      <p:sp>
        <p:nvSpPr>
          <p:cNvPr id="27" name="Text 24"/>
          <p:cNvSpPr/>
          <p:nvPr/>
        </p:nvSpPr>
        <p:spPr>
          <a:xfrm>
            <a:off x="2371725" y="3229198"/>
            <a:ext cx="571500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4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2371725" y="3443511"/>
            <a:ext cx="571500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B45309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EMERGING</a:t>
            </a:r>
            <a:endParaRPr lang="en-US" sz="500" dirty="0"/>
          </a:p>
        </p:txBody>
      </p:sp>
      <p:sp>
        <p:nvSpPr>
          <p:cNvPr id="29" name="Text 26"/>
          <p:cNvSpPr/>
          <p:nvPr/>
        </p:nvSpPr>
        <p:spPr>
          <a:xfrm>
            <a:off x="3086100" y="3229198"/>
            <a:ext cx="3400425" cy="2971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No chronic-dosing Phase 3 data. Evidence extrapolated from acute social anxiety studies. Chronic GAD efficacy not established.</a:t>
            </a:r>
            <a:endParaRPr lang="en-US" sz="650" dirty="0"/>
          </a:p>
        </p:txBody>
      </p:sp>
      <p:sp>
        <p:nvSpPr>
          <p:cNvPr id="30" name="Text 27"/>
          <p:cNvSpPr/>
          <p:nvPr/>
        </p:nvSpPr>
        <p:spPr>
          <a:xfrm>
            <a:off x="3086100" y="3554909"/>
            <a:ext cx="3400425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 9, 10, 11</a:t>
            </a:r>
            <a:endParaRPr lang="en-US" sz="500" dirty="0"/>
          </a:p>
        </p:txBody>
      </p:sp>
      <p:sp>
        <p:nvSpPr>
          <p:cNvPr id="31" name="Text 28"/>
          <p:cNvSpPr/>
          <p:nvPr/>
        </p:nvSpPr>
        <p:spPr>
          <a:xfrm>
            <a:off x="6629400" y="3229198"/>
            <a:ext cx="200025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dirty="0">
                <a:solidFill>
                  <a:srgbClr val="0F766E"/>
                </a:solidFill>
                <a:latin typeface="DM Sans Medium" pitchFamily="34" charset="0"/>
                <a:ea typeface="DM Sans Medium" pitchFamily="34" charset="-122"/>
                <a:cs typeface="DM Sans Medium" pitchFamily="34" charset="-120"/>
              </a:rPr>
              <a:t>CBD has emerging signal; chronic efficacy not established</a:t>
            </a:r>
            <a:endParaRPr lang="en-US" sz="650" dirty="0"/>
          </a:p>
        </p:txBody>
      </p:sp>
      <p:sp>
        <p:nvSpPr>
          <p:cNvPr id="32" name="Shape 29"/>
          <p:cNvSpPr/>
          <p:nvPr/>
        </p:nvSpPr>
        <p:spPr>
          <a:xfrm>
            <a:off x="514350" y="3949601"/>
            <a:ext cx="8115300" cy="500063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33" name="Shape 30"/>
          <p:cNvSpPr/>
          <p:nvPr/>
        </p:nvSpPr>
        <p:spPr>
          <a:xfrm>
            <a:off x="514350" y="3949601"/>
            <a:ext cx="8115300" cy="21431"/>
          </a:xfrm>
          <a:prstGeom prst="rect">
            <a:avLst/>
          </a:prstGeom>
          <a:solidFill>
            <a:srgbClr val="B45309"/>
          </a:solidFill>
          <a:ln/>
        </p:spPr>
      </p:sp>
      <p:sp>
        <p:nvSpPr>
          <p:cNvPr id="34" name="Text 31"/>
          <p:cNvSpPr/>
          <p:nvPr/>
        </p:nvSpPr>
        <p:spPr>
          <a:xfrm>
            <a:off x="685800" y="4105870"/>
            <a:ext cx="116086" cy="1660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B45309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⚠</a:t>
            </a:r>
            <a:endParaRPr lang="en-US" sz="900" dirty="0"/>
          </a:p>
        </p:txBody>
      </p:sp>
      <p:sp>
        <p:nvSpPr>
          <p:cNvPr id="35" name="Text 32"/>
          <p:cNvSpPr/>
          <p:nvPr/>
        </p:nvSpPr>
        <p:spPr>
          <a:xfrm>
            <a:off x="916186" y="4049613"/>
            <a:ext cx="7542014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50" b="1" dirty="0">
                <a:solidFill>
                  <a:srgbClr val="92400E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THC contraindicated across all psychiatric indications.</a:t>
            </a:r>
            <a:r>
              <a:rPr lang="en-US" sz="650" dirty="0">
                <a:solidFill>
                  <a:srgbClr val="92400E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Anxiogenic at higher doses, associated with psychosis onset. Personal or family history of psychotic disorders, active </a:t>
            </a:r>
            <a:r>
              <a:rPr lang="en-US" sz="650" dirty="0">
                <a:solidFill>
                  <a:srgbClr val="92400E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substance use disorder are absolute contraindications.</a:t>
            </a:r>
            <a:endParaRPr lang="en-US" sz="650" dirty="0"/>
          </a:p>
        </p:txBody>
      </p:sp>
      <p:sp>
        <p:nvSpPr>
          <p:cNvPr id="36" name="Shape 33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37" name="Shape 34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8" name="Text 35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39" name="Text 36"/>
          <p:cNvSpPr/>
          <p:nvPr/>
        </p:nvSpPr>
        <p:spPr>
          <a:xfrm>
            <a:off x="8454628" y="4968478"/>
            <a:ext cx="175022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8 / 15</a:t>
            </a:r>
            <a:endParaRPr lang="en-US" sz="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14350" y="342900"/>
            <a:ext cx="8115300" cy="1125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spc="1" kern="0" dirty="0">
                <a:solidFill>
                  <a:srgbClr val="0F766E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08 / EMERGING SIGNALS</a:t>
            </a:r>
            <a:endParaRPr lang="en-US" sz="600" dirty="0"/>
          </a:p>
        </p:txBody>
      </p:sp>
      <p:sp>
        <p:nvSpPr>
          <p:cNvPr id="4" name="Text 1"/>
          <p:cNvSpPr/>
          <p:nvPr/>
        </p:nvSpPr>
        <p:spPr>
          <a:xfrm>
            <a:off x="514350" y="526852"/>
            <a:ext cx="8115300" cy="5000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Emerging CBD signals in PTSD and addiction; THC for Tourette's under specialist supervision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14350" y="1412677"/>
            <a:ext cx="137517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700" dirty="0">
                <a:solidFill>
                  <a:srgbClr val="B45309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4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709017" y="1430536"/>
            <a:ext cx="417212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B45309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EMERGING</a:t>
            </a:r>
            <a:endParaRPr lang="en-US" sz="500" dirty="0"/>
          </a:p>
        </p:txBody>
      </p:sp>
      <p:sp>
        <p:nvSpPr>
          <p:cNvPr id="7" name="Text 4"/>
          <p:cNvSpPr/>
          <p:nvPr/>
        </p:nvSpPr>
        <p:spPr>
          <a:xfrm>
            <a:off x="709017" y="1530548"/>
            <a:ext cx="417212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</a:t>
            </a:r>
            <a:endParaRPr lang="en-US" sz="500" dirty="0"/>
          </a:p>
        </p:txBody>
      </p:sp>
      <p:sp>
        <p:nvSpPr>
          <p:cNvPr id="8" name="Shape 5"/>
          <p:cNvSpPr/>
          <p:nvPr/>
        </p:nvSpPr>
        <p:spPr>
          <a:xfrm>
            <a:off x="514350" y="1753791"/>
            <a:ext cx="759749" cy="126802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9" name="Text 6"/>
          <p:cNvSpPr/>
          <p:nvPr/>
        </p:nvSpPr>
        <p:spPr>
          <a:xfrm>
            <a:off x="514350" y="1753791"/>
            <a:ext cx="759749" cy="126802"/>
          </a:xfrm>
          <a:prstGeom prst="rect">
            <a:avLst/>
          </a:prstGeom>
          <a:noFill/>
          <a:ln/>
        </p:spPr>
        <p:txBody>
          <a:bodyPr wrap="none" lIns="68072" tIns="25527" rIns="68072" bIns="25527" rtlCol="0" anchor="t">
            <a:spAutoFit/>
          </a:bodyPr>
          <a:lstStyle/>
          <a:p>
            <a:pPr algn="l" indent="0" marL="0">
              <a:buNone/>
            </a:pPr>
            <a:r>
              <a:rPr lang="en-US" sz="450" b="1" dirty="0">
                <a:solidFill>
                  <a:srgbClr val="B45309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⚠ PSYCH CAUTION</a:t>
            </a:r>
            <a:endParaRPr lang="en-US" sz="450" dirty="0"/>
          </a:p>
        </p:txBody>
      </p:sp>
      <p:sp>
        <p:nvSpPr>
          <p:cNvPr id="10" name="Text 7"/>
          <p:cNvSpPr/>
          <p:nvPr/>
        </p:nvSpPr>
        <p:spPr>
          <a:xfrm>
            <a:off x="514350" y="1980605"/>
            <a:ext cx="2433647" cy="15786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PTSD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514350" y="2224190"/>
            <a:ext cx="2433647" cy="76613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Elms 2019 case series (11 patients, oral CBD adjunctive) showed reduced PTSD symptom severity. Bonn-Miller 2021 open-label data provide additional support. Smoked cannabis observational work is methodologically weaker and confounded by THC.</a:t>
            </a:r>
            <a:endParaRPr lang="en-US" sz="650" dirty="0"/>
          </a:p>
        </p:txBody>
      </p:sp>
      <p:sp>
        <p:nvSpPr>
          <p:cNvPr id="12" name="Text 9"/>
          <p:cNvSpPr/>
          <p:nvPr/>
        </p:nvSpPr>
        <p:spPr>
          <a:xfrm>
            <a:off x="514350" y="3090342"/>
            <a:ext cx="2433647" cy="11999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0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 has emerging signal; investigational only</a:t>
            </a:r>
            <a:endParaRPr lang="en-US" sz="600" dirty="0"/>
          </a:p>
        </p:txBody>
      </p:sp>
      <p:sp>
        <p:nvSpPr>
          <p:cNvPr id="13" name="Text 10"/>
          <p:cNvSpPr/>
          <p:nvPr/>
        </p:nvSpPr>
        <p:spPr>
          <a:xfrm>
            <a:off x="514350" y="3281772"/>
            <a:ext cx="2433647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12, 25</a:t>
            </a:r>
            <a:endParaRPr lang="en-US" sz="500" dirty="0"/>
          </a:p>
        </p:txBody>
      </p:sp>
      <p:sp>
        <p:nvSpPr>
          <p:cNvPr id="14" name="Text 11"/>
          <p:cNvSpPr/>
          <p:nvPr/>
        </p:nvSpPr>
        <p:spPr>
          <a:xfrm>
            <a:off x="3355191" y="1412677"/>
            <a:ext cx="137517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700" dirty="0">
                <a:solidFill>
                  <a:srgbClr val="4338CA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</a:t>
            </a:r>
            <a:endParaRPr lang="en-US" sz="1700" dirty="0"/>
          </a:p>
        </p:txBody>
      </p:sp>
      <p:sp>
        <p:nvSpPr>
          <p:cNvPr id="15" name="Text 12"/>
          <p:cNvSpPr/>
          <p:nvPr/>
        </p:nvSpPr>
        <p:spPr>
          <a:xfrm>
            <a:off x="3549858" y="1430536"/>
            <a:ext cx="427927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4338CA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MODERATE</a:t>
            </a:r>
            <a:endParaRPr lang="en-US" sz="500" dirty="0"/>
          </a:p>
        </p:txBody>
      </p:sp>
      <p:sp>
        <p:nvSpPr>
          <p:cNvPr id="16" name="Text 13"/>
          <p:cNvSpPr/>
          <p:nvPr/>
        </p:nvSpPr>
        <p:spPr>
          <a:xfrm>
            <a:off x="3549858" y="1530548"/>
            <a:ext cx="427927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</a:t>
            </a:r>
            <a:endParaRPr lang="en-US" sz="500" dirty="0"/>
          </a:p>
        </p:txBody>
      </p:sp>
      <p:sp>
        <p:nvSpPr>
          <p:cNvPr id="17" name="Shape 14"/>
          <p:cNvSpPr/>
          <p:nvPr/>
        </p:nvSpPr>
        <p:spPr>
          <a:xfrm>
            <a:off x="3355191" y="1753791"/>
            <a:ext cx="759749" cy="126802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8" name="Text 15"/>
          <p:cNvSpPr/>
          <p:nvPr/>
        </p:nvSpPr>
        <p:spPr>
          <a:xfrm>
            <a:off x="3355191" y="1753791"/>
            <a:ext cx="759749" cy="126802"/>
          </a:xfrm>
          <a:prstGeom prst="rect">
            <a:avLst/>
          </a:prstGeom>
          <a:noFill/>
          <a:ln/>
        </p:spPr>
        <p:txBody>
          <a:bodyPr wrap="none" lIns="68072" tIns="25527" rIns="68072" bIns="25527" rtlCol="0" anchor="t">
            <a:spAutoFit/>
          </a:bodyPr>
          <a:lstStyle/>
          <a:p>
            <a:pPr algn="l" indent="0" marL="0">
              <a:buNone/>
            </a:pPr>
            <a:r>
              <a:rPr lang="en-US" sz="450" b="1" dirty="0">
                <a:solidFill>
                  <a:srgbClr val="B45309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⚠ PSYCH CAUTION</a:t>
            </a:r>
            <a:endParaRPr lang="en-US" sz="450" dirty="0"/>
          </a:p>
        </p:txBody>
      </p:sp>
      <p:sp>
        <p:nvSpPr>
          <p:cNvPr id="19" name="Text 16"/>
          <p:cNvSpPr/>
          <p:nvPr/>
        </p:nvSpPr>
        <p:spPr>
          <a:xfrm>
            <a:off x="3355191" y="1980605"/>
            <a:ext cx="2433647" cy="15786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Opioid / Cannabis Use Disorder</a:t>
            </a:r>
            <a:endParaRPr lang="en-US" sz="850" dirty="0"/>
          </a:p>
        </p:txBody>
      </p:sp>
      <p:sp>
        <p:nvSpPr>
          <p:cNvPr id="20" name="Text 17"/>
          <p:cNvSpPr/>
          <p:nvPr/>
        </p:nvSpPr>
        <p:spPr>
          <a:xfrm>
            <a:off x="3355191" y="2224190"/>
            <a:ext cx="2433647" cy="76613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Hurd 2019 Phase 2 RCT: CBD reduced cue-induced craving and anxiety in heroin use disorder. Freeman 2020 Phase 2: CBD for cannabis use disorder showed positive Bayesian signal. THC is contraindicated in addiction medicine.</a:t>
            </a:r>
            <a:endParaRPr lang="en-US" sz="650" dirty="0"/>
          </a:p>
        </p:txBody>
      </p:sp>
      <p:sp>
        <p:nvSpPr>
          <p:cNvPr id="21" name="Text 18"/>
          <p:cNvSpPr/>
          <p:nvPr/>
        </p:nvSpPr>
        <p:spPr>
          <a:xfrm>
            <a:off x="3355191" y="3090342"/>
            <a:ext cx="2433647" cy="11999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00" dirty="0">
                <a:solidFill>
                  <a:srgbClr val="0F766E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CBD has emerging Phase 2 support; THC contraindicated</a:t>
            </a:r>
            <a:endParaRPr lang="en-US" sz="600" dirty="0"/>
          </a:p>
        </p:txBody>
      </p:sp>
      <p:sp>
        <p:nvSpPr>
          <p:cNvPr id="22" name="Text 19"/>
          <p:cNvSpPr/>
          <p:nvPr/>
        </p:nvSpPr>
        <p:spPr>
          <a:xfrm>
            <a:off x="3355191" y="3281772"/>
            <a:ext cx="2433647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13, 14</a:t>
            </a:r>
            <a:endParaRPr lang="en-US" sz="500" dirty="0"/>
          </a:p>
        </p:txBody>
      </p:sp>
      <p:sp>
        <p:nvSpPr>
          <p:cNvPr id="23" name="Text 20"/>
          <p:cNvSpPr/>
          <p:nvPr/>
        </p:nvSpPr>
        <p:spPr>
          <a:xfrm>
            <a:off x="6196031" y="1412677"/>
            <a:ext cx="137517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700" dirty="0">
                <a:solidFill>
                  <a:srgbClr val="4338CA"/>
                </a:solidFill>
                <a:latin typeface="JetBrains Mono Medium" pitchFamily="34" charset="0"/>
                <a:ea typeface="JetBrains Mono Medium" pitchFamily="34" charset="-122"/>
                <a:cs typeface="JetBrains Mono Medium" pitchFamily="34" charset="-120"/>
              </a:rPr>
              <a:t>3</a:t>
            </a:r>
            <a:endParaRPr lang="en-US" sz="1700" dirty="0"/>
          </a:p>
        </p:txBody>
      </p:sp>
      <p:sp>
        <p:nvSpPr>
          <p:cNvPr id="24" name="Text 21"/>
          <p:cNvSpPr/>
          <p:nvPr/>
        </p:nvSpPr>
        <p:spPr>
          <a:xfrm>
            <a:off x="6390698" y="1430536"/>
            <a:ext cx="427927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b="1" spc="1" kern="0" dirty="0">
                <a:solidFill>
                  <a:srgbClr val="4338CA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MODERATE</a:t>
            </a:r>
            <a:endParaRPr lang="en-US" sz="500" dirty="0"/>
          </a:p>
        </p:txBody>
      </p:sp>
      <p:sp>
        <p:nvSpPr>
          <p:cNvPr id="25" name="Text 22"/>
          <p:cNvSpPr/>
          <p:nvPr/>
        </p:nvSpPr>
        <p:spPr>
          <a:xfrm>
            <a:off x="6390698" y="1530548"/>
            <a:ext cx="427927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B45309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THC</a:t>
            </a:r>
            <a:endParaRPr lang="en-US" sz="500" dirty="0"/>
          </a:p>
        </p:txBody>
      </p:sp>
      <p:sp>
        <p:nvSpPr>
          <p:cNvPr id="26" name="Text 23"/>
          <p:cNvSpPr/>
          <p:nvPr/>
        </p:nvSpPr>
        <p:spPr>
          <a:xfrm>
            <a:off x="6196031" y="1727002"/>
            <a:ext cx="2433647" cy="243585"/>
          </a:xfrm>
          <a:prstGeom prst="rect">
            <a:avLst/>
          </a:prstGeom>
          <a:noFill/>
          <a:ln/>
        </p:spPr>
        <p:txBody>
          <a:bodyPr wrap="square" lIns="0" tIns="102108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850" dirty="0">
                <a:solidFill>
                  <a:srgbClr val="1E293B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Tourette's Syndrome</a:t>
            </a:r>
            <a:endParaRPr lang="en-US" sz="850" dirty="0"/>
          </a:p>
        </p:txBody>
      </p:sp>
      <p:sp>
        <p:nvSpPr>
          <p:cNvPr id="27" name="Text 24"/>
          <p:cNvSpPr/>
          <p:nvPr/>
        </p:nvSpPr>
        <p:spPr>
          <a:xfrm>
            <a:off x="6196031" y="2056312"/>
            <a:ext cx="2433647" cy="61291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32000"/>
              </a:lnSpc>
              <a:buNone/>
            </a:pPr>
            <a:r>
              <a:rPr lang="en-US" sz="65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Muller-Vahl small Phase 2 work supports nabilone (THC analogue) for tic reduction. CBD has minimal data in this indication. Off-label use of nabilone under specialist supervision only.</a:t>
            </a:r>
            <a:endParaRPr lang="en-US" sz="650" dirty="0"/>
          </a:p>
        </p:txBody>
      </p:sp>
      <p:sp>
        <p:nvSpPr>
          <p:cNvPr id="28" name="Text 25"/>
          <p:cNvSpPr/>
          <p:nvPr/>
        </p:nvSpPr>
        <p:spPr>
          <a:xfrm>
            <a:off x="6196031" y="2769236"/>
            <a:ext cx="2433647" cy="11999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600" dirty="0">
                <a:solidFill>
                  <a:srgbClr val="B45309"/>
                </a:solidFill>
                <a:latin typeface="DM Sans SemiBold" pitchFamily="34" charset="0"/>
                <a:ea typeface="DM Sans SemiBold" pitchFamily="34" charset="-122"/>
                <a:cs typeface="DM Sans SemiBold" pitchFamily="34" charset="-120"/>
              </a:rPr>
              <a:t>THC analogue has limited supportive data</a:t>
            </a:r>
            <a:endParaRPr lang="en-US" sz="600" dirty="0"/>
          </a:p>
        </p:txBody>
      </p:sp>
      <p:sp>
        <p:nvSpPr>
          <p:cNvPr id="29" name="Text 26"/>
          <p:cNvSpPr/>
          <p:nvPr/>
        </p:nvSpPr>
        <p:spPr>
          <a:xfrm>
            <a:off x="6196031" y="2960666"/>
            <a:ext cx="2433647" cy="946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94A3B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Refs: 19</a:t>
            </a:r>
            <a:endParaRPr lang="en-US" sz="500" dirty="0"/>
          </a:p>
        </p:txBody>
      </p:sp>
      <p:sp>
        <p:nvSpPr>
          <p:cNvPr id="30" name="Shape 27"/>
          <p:cNvSpPr/>
          <p:nvPr/>
        </p:nvSpPr>
        <p:spPr>
          <a:xfrm>
            <a:off x="514350" y="3547876"/>
            <a:ext cx="8115300" cy="221456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31" name="Shape 28"/>
          <p:cNvSpPr/>
          <p:nvPr/>
        </p:nvSpPr>
        <p:spPr>
          <a:xfrm>
            <a:off x="514350" y="3547876"/>
            <a:ext cx="8115300" cy="7144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2" name="Text 29"/>
          <p:cNvSpPr/>
          <p:nvPr/>
        </p:nvSpPr>
        <p:spPr>
          <a:xfrm>
            <a:off x="514350" y="3633601"/>
            <a:ext cx="81153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600" i="1" dirty="0">
                <a:solidFill>
                  <a:srgbClr val="94A3B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PTSD and substance use disorder rows carry PSYCH CAUTION tags. THC is contraindicated in addiction medicine and carries psychosis-onset risk in PTSD populations.</a:t>
            </a:r>
            <a:endParaRPr lang="en-US" sz="600" dirty="0"/>
          </a:p>
        </p:txBody>
      </p:sp>
      <p:sp>
        <p:nvSpPr>
          <p:cNvPr id="33" name="Shape 30"/>
          <p:cNvSpPr/>
          <p:nvPr/>
        </p:nvSpPr>
        <p:spPr>
          <a:xfrm>
            <a:off x="0" y="4886325"/>
            <a:ext cx="9144000" cy="25717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34" name="Shape 31"/>
          <p:cNvSpPr/>
          <p:nvPr/>
        </p:nvSpPr>
        <p:spPr>
          <a:xfrm>
            <a:off x="0" y="4886325"/>
            <a:ext cx="9144000" cy="714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5" name="Text 32"/>
          <p:cNvSpPr/>
          <p:nvPr/>
        </p:nvSpPr>
        <p:spPr>
          <a:xfrm>
            <a:off x="514350" y="4968478"/>
            <a:ext cx="2452092" cy="928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Cannabinoid Therapeutics Clinical Evidence Reference | Non-promotional</a:t>
            </a:r>
            <a:endParaRPr lang="en-US" sz="500" dirty="0"/>
          </a:p>
        </p:txBody>
      </p:sp>
      <p:sp>
        <p:nvSpPr>
          <p:cNvPr id="36" name="Text 33"/>
          <p:cNvSpPr/>
          <p:nvPr/>
        </p:nvSpPr>
        <p:spPr>
          <a:xfrm>
            <a:off x="8452842" y="4968478"/>
            <a:ext cx="176808" cy="928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500" dirty="0">
                <a:solidFill>
                  <a:srgbClr val="CBD5E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9 / 15</a:t>
            </a:r>
            <a:endParaRPr lang="en-US" sz="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2026-04-27T22:59:14Z</dcterms:created>
  <dcterms:modified xsi:type="dcterms:W3CDTF">2026-04-27T22:59:14Z</dcterms:modified>
</cp:coreProperties>
</file>